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6" r:id="rId13"/>
    <p:sldId id="264" r:id="rId14"/>
    <p:sldId id="265" r:id="rId15"/>
    <p:sldId id="269" r:id="rId16"/>
    <p:sldId id="267" r:id="rId17"/>
    <p:sldId id="268" r:id="rId18"/>
    <p:sldId id="270" r:id="rId19"/>
    <p:sldId id="271" r:id="rId20"/>
    <p:sldId id="273" r:id="rId21"/>
    <p:sldId id="274" r:id="rId22"/>
    <p:sldId id="272"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x="12192000" cy="6858000"/>
  <p:notesSz cx="7010400" cy="9159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B580-4D26-A582-8951-E3804D382B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75A161-5A3E-EB18-4888-DCD6487896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A30F6D-DAF7-FEE4-AF13-7499BEBA170A}"/>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749F49E8-A762-84EA-475A-562B32EF8C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CA7AD-B67A-BA9B-78B0-0296892973F4}"/>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151968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98512-3ADA-4299-592C-6194E82023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2F8D49-00D7-0451-DF5E-C723539F3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8A22B-C647-45A2-9AA5-24EE294EB2A6}"/>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496B60BB-9000-C2A8-6C61-796BB58278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788CC5-664A-5503-CE8D-97BB2D0B74E2}"/>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257447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D28556-8279-1C81-2505-03C9C85065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963995-9703-30E7-7074-FABCFA1580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D924D-805C-DF62-E078-CBA11AF3EC6F}"/>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1A740B8C-D2A8-581F-3655-E8C95349E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476105-8939-93E8-8615-3B7FA7DF021F}"/>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373728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9585-EEB4-8594-469D-D3701FF750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EB0B13-210C-4B33-83FF-21DC8A56FE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A23FD-79A6-3121-1368-1444BDF81473}"/>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1FF8C5F4-D019-CE0E-004A-248C4251E4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66924E-5FDB-15C5-E5C6-375A14894B97}"/>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360330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AD8A6-72F6-E618-E3BB-92F1DA59FA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2B354-A68F-749F-6810-583E49D1CA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64D015-A10F-939B-2C44-2ECDF570A8F2}"/>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C3CDDFE1-0B4C-501F-9B70-325DF926C1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8AF8F-5156-02B6-6477-6372FC2A3B8D}"/>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67525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9DCA8-505D-2772-2445-213793E2FA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52B479-233B-DBED-FB40-655B672D2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08CD8C-75C2-0A5F-CD59-E89E877D25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0A1E61-8278-5CA3-5791-2FC5866C7149}"/>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6" name="Footer Placeholder 5">
            <a:extLst>
              <a:ext uri="{FF2B5EF4-FFF2-40B4-BE49-F238E27FC236}">
                <a16:creationId xmlns:a16="http://schemas.microsoft.com/office/drawing/2014/main" id="{1A3B4636-9636-24A4-661F-064CB0F04E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A5D568-7393-118F-2F6D-ED9C66B4D67A}"/>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3856585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AEF5-5782-FEB9-6196-480DE4549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C9347B-95A1-84F7-7BCF-53E30D9467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3C5E2B-6BCF-AE97-F3DC-35B4D48352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4EBEC3-E7C6-C0E7-A3CA-4FE02BCE9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DBE8AC-8BAC-90D7-1357-E948DCEA8C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873B50-CE92-98C0-CF1A-F15BBB4932F4}"/>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8" name="Footer Placeholder 7">
            <a:extLst>
              <a:ext uri="{FF2B5EF4-FFF2-40B4-BE49-F238E27FC236}">
                <a16:creationId xmlns:a16="http://schemas.microsoft.com/office/drawing/2014/main" id="{9B259C46-3D47-C747-CD69-1340B4AA6E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943D3A-C158-4B39-9910-BBA9A4135CF2}"/>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398665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879F-E5D6-40A2-1EDA-9D64FE56D7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C90BE1-00CA-9348-DED1-0506B03FDF3D}"/>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4" name="Footer Placeholder 3">
            <a:extLst>
              <a:ext uri="{FF2B5EF4-FFF2-40B4-BE49-F238E27FC236}">
                <a16:creationId xmlns:a16="http://schemas.microsoft.com/office/drawing/2014/main" id="{665DF063-D248-7236-CF8E-4BE555F007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D92BB2-E14F-3F71-9BE5-8F3DC89AD26A}"/>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3703795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16051B-B09F-3DCB-8140-F6851FAD9512}"/>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3" name="Footer Placeholder 2">
            <a:extLst>
              <a:ext uri="{FF2B5EF4-FFF2-40B4-BE49-F238E27FC236}">
                <a16:creationId xmlns:a16="http://schemas.microsoft.com/office/drawing/2014/main" id="{435FED00-C7C5-5D79-D95A-26DC0C31D4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450407-E020-ECF5-C38E-F07050D52DA0}"/>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241844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14246-6B1C-AA04-619D-941EA684F7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73ECA1-E382-2313-EDED-4D874E7468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148BA0-A559-8301-EE08-A3652CA45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F7EC0B-75E1-A57A-32B0-BBF637E4843B}"/>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6" name="Footer Placeholder 5">
            <a:extLst>
              <a:ext uri="{FF2B5EF4-FFF2-40B4-BE49-F238E27FC236}">
                <a16:creationId xmlns:a16="http://schemas.microsoft.com/office/drawing/2014/main" id="{CCCEE281-0619-EECD-0168-EFFE7A4160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3B9B4-53E3-2BFF-D430-646AAE295147}"/>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249677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5E291-EA06-A583-EF10-98C9E5314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1DC899-8DD8-BCF0-4EAA-8BC7C3DADD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2787A0-FDBA-4149-2ACE-31BDA3429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DDC1E-1967-1565-C694-AD3C808CDE70}"/>
              </a:ext>
            </a:extLst>
          </p:cNvPr>
          <p:cNvSpPr>
            <a:spLocks noGrp="1"/>
          </p:cNvSpPr>
          <p:nvPr>
            <p:ph type="dt" sz="half" idx="10"/>
          </p:nvPr>
        </p:nvSpPr>
        <p:spPr/>
        <p:txBody>
          <a:bodyPr/>
          <a:lstStyle/>
          <a:p>
            <a:fld id="{2AABAF3C-E11C-4245-A23A-8F136652D761}" type="datetimeFigureOut">
              <a:rPr lang="en-US" smtClean="0"/>
              <a:t>5/22/2025</a:t>
            </a:fld>
            <a:endParaRPr lang="en-US"/>
          </a:p>
        </p:txBody>
      </p:sp>
      <p:sp>
        <p:nvSpPr>
          <p:cNvPr id="6" name="Footer Placeholder 5">
            <a:extLst>
              <a:ext uri="{FF2B5EF4-FFF2-40B4-BE49-F238E27FC236}">
                <a16:creationId xmlns:a16="http://schemas.microsoft.com/office/drawing/2014/main" id="{09C0BB37-CAFD-FEC0-DFC7-C28501341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8C5C18-446B-A765-E7BF-78585538D1EF}"/>
              </a:ext>
            </a:extLst>
          </p:cNvPr>
          <p:cNvSpPr>
            <a:spLocks noGrp="1"/>
          </p:cNvSpPr>
          <p:nvPr>
            <p:ph type="sldNum" sz="quarter" idx="12"/>
          </p:nvPr>
        </p:nvSpPr>
        <p:spPr/>
        <p:txBody>
          <a:bodyPr/>
          <a:lstStyle/>
          <a:p>
            <a:fld id="{6609F03E-1455-41BB-A9CE-0EBF36576FE2}" type="slidenum">
              <a:rPr lang="en-US" smtClean="0"/>
              <a:t>‹#›</a:t>
            </a:fld>
            <a:endParaRPr lang="en-US"/>
          </a:p>
        </p:txBody>
      </p:sp>
    </p:spTree>
    <p:extLst>
      <p:ext uri="{BB962C8B-B14F-4D97-AF65-F5344CB8AC3E}">
        <p14:creationId xmlns:p14="http://schemas.microsoft.com/office/powerpoint/2010/main" val="217359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E9975D-5B07-4B6D-A9AB-06B2CC866D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60891F-E848-CB90-C2FE-E57EC4666C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B88137-0412-ED67-B37B-72FCF73150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BAF3C-E11C-4245-A23A-8F136652D761}" type="datetimeFigureOut">
              <a:rPr lang="en-US" smtClean="0"/>
              <a:t>5/22/2025</a:t>
            </a:fld>
            <a:endParaRPr lang="en-US"/>
          </a:p>
        </p:txBody>
      </p:sp>
      <p:sp>
        <p:nvSpPr>
          <p:cNvPr id="5" name="Footer Placeholder 4">
            <a:extLst>
              <a:ext uri="{FF2B5EF4-FFF2-40B4-BE49-F238E27FC236}">
                <a16:creationId xmlns:a16="http://schemas.microsoft.com/office/drawing/2014/main" id="{20568517-7B84-6573-A356-EFF0B01315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39EAE8-0BA4-AE08-A7A4-D2C7D7EBE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09F03E-1455-41BB-A9CE-0EBF36576FE2}" type="slidenum">
              <a:rPr lang="en-US" smtClean="0"/>
              <a:t>‹#›</a:t>
            </a:fld>
            <a:endParaRPr lang="en-US"/>
          </a:p>
        </p:txBody>
      </p:sp>
    </p:spTree>
    <p:extLst>
      <p:ext uri="{BB962C8B-B14F-4D97-AF65-F5344CB8AC3E}">
        <p14:creationId xmlns:p14="http://schemas.microsoft.com/office/powerpoint/2010/main" val="4156773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4FE273-1220-7FC7-2E3B-CA2999F63DF9}"/>
              </a:ext>
            </a:extLst>
          </p:cNvPr>
          <p:cNvSpPr>
            <a:spLocks noGrp="1"/>
          </p:cNvSpPr>
          <p:nvPr>
            <p:ph type="title"/>
          </p:nvPr>
        </p:nvSpPr>
        <p:spPr>
          <a:xfrm>
            <a:off x="638882" y="3577456"/>
            <a:ext cx="10909640" cy="1687814"/>
          </a:xfrm>
        </p:spPr>
        <p:txBody>
          <a:bodyPr vert="horz" lIns="91440" tIns="45720" rIns="91440" bIns="45720" rtlCol="0" anchor="b">
            <a:normAutofit/>
          </a:bodyPr>
          <a:lstStyle/>
          <a:p>
            <a:pPr algn="ctr"/>
            <a:r>
              <a:rPr lang="en-US" sz="5600" kern="1200">
                <a:solidFill>
                  <a:schemeClr val="tx1"/>
                </a:solidFill>
                <a:latin typeface="+mj-lt"/>
                <a:ea typeface="+mj-ea"/>
                <a:cs typeface="+mj-cs"/>
              </a:rPr>
              <a:t>Coxswain Authority &amp; Responsibility </a:t>
            </a:r>
          </a:p>
        </p:txBody>
      </p:sp>
      <p:pic>
        <p:nvPicPr>
          <p:cNvPr id="5" name="Picture 4" descr="A close-up of a ring&#10;&#10;Description automatically generated with low confidence">
            <a:extLst>
              <a:ext uri="{FF2B5EF4-FFF2-40B4-BE49-F238E27FC236}">
                <a16:creationId xmlns:a16="http://schemas.microsoft.com/office/drawing/2014/main" id="{27E7C09F-C11A-040F-39B7-2AABD6884B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3908" y="715002"/>
            <a:ext cx="6439588" cy="2495339"/>
          </a:xfrm>
          <a:prstGeom prst="rect">
            <a:avLst/>
          </a:prstGeom>
        </p:spPr>
      </p:pic>
      <p:sp>
        <p:nvSpPr>
          <p:cNvPr id="9"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283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B00C6A-CD45-53A0-C841-84DBE4E476A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Fatigue Waiver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EC91DFF-BB88-0920-37E2-153C2752A236}"/>
              </a:ext>
            </a:extLst>
          </p:cNvPr>
          <p:cNvSpPr>
            <a:spLocks noGrp="1"/>
          </p:cNvSpPr>
          <p:nvPr>
            <p:ph idx="1"/>
          </p:nvPr>
        </p:nvSpPr>
        <p:spPr>
          <a:xfrm>
            <a:off x="4447308" y="591344"/>
            <a:ext cx="6906491" cy="5585619"/>
          </a:xfrm>
        </p:spPr>
        <p:txBody>
          <a:bodyPr anchor="ctr">
            <a:normAutofit/>
          </a:bodyPr>
          <a:lstStyle/>
          <a:p>
            <a:endParaRPr lang="en-US" dirty="0"/>
          </a:p>
          <a:p>
            <a:endParaRPr lang="en-US" dirty="0"/>
          </a:p>
          <a:p>
            <a:r>
              <a:rPr lang="en-US" dirty="0"/>
              <a:t>Authority for fatigue waivers resides with the Operational Commander (OPCON), only after the OIA requests a waiver.</a:t>
            </a:r>
          </a:p>
          <a:p>
            <a:endParaRPr lang="en-US" dirty="0"/>
          </a:p>
          <a:p>
            <a:pPr marL="0" indent="0">
              <a:buNone/>
            </a:pPr>
            <a:endParaRPr lang="en-US" dirty="0"/>
          </a:p>
        </p:txBody>
      </p:sp>
      <p:sp>
        <p:nvSpPr>
          <p:cNvPr id="4" name="TextBox 3">
            <a:extLst>
              <a:ext uri="{FF2B5EF4-FFF2-40B4-BE49-F238E27FC236}">
                <a16:creationId xmlns:a16="http://schemas.microsoft.com/office/drawing/2014/main" id="{AB27020F-130F-A6DE-A049-1AAB5CC0C6F6}"/>
              </a:ext>
            </a:extLst>
          </p:cNvPr>
          <p:cNvSpPr txBox="1"/>
          <p:nvPr/>
        </p:nvSpPr>
        <p:spPr>
          <a:xfrm>
            <a:off x="4641599" y="6148149"/>
            <a:ext cx="3683251" cy="338554"/>
          </a:xfrm>
          <a:prstGeom prst="rect">
            <a:avLst/>
          </a:prstGeom>
          <a:noFill/>
        </p:spPr>
        <p:txBody>
          <a:bodyPr wrap="square" rtlCol="0">
            <a:spAutoFit/>
          </a:bodyPr>
          <a:lstStyle/>
          <a:p>
            <a:r>
              <a:rPr lang="en-US" sz="1600" i="1" dirty="0"/>
              <a:t>Ref: AOPG Vol 1 CH10 (Sec F.5.)</a:t>
            </a:r>
          </a:p>
        </p:txBody>
      </p:sp>
    </p:spTree>
    <p:extLst>
      <p:ext uri="{BB962C8B-B14F-4D97-AF65-F5344CB8AC3E}">
        <p14:creationId xmlns:p14="http://schemas.microsoft.com/office/powerpoint/2010/main" val="255258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023156-0160-A402-56B5-15D7B4D6F72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Requesting  Waiver Information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B841CBE-0D3D-4C2F-3EC3-7BD3090986D2}"/>
              </a:ext>
            </a:extLst>
          </p:cNvPr>
          <p:cNvSpPr>
            <a:spLocks noGrp="1"/>
          </p:cNvSpPr>
          <p:nvPr>
            <p:ph idx="1"/>
          </p:nvPr>
        </p:nvSpPr>
        <p:spPr>
          <a:xfrm>
            <a:off x="4447308" y="1800225"/>
            <a:ext cx="6906491" cy="4376738"/>
          </a:xfrm>
        </p:spPr>
        <p:txBody>
          <a:bodyPr anchor="ctr">
            <a:normAutofit/>
          </a:bodyPr>
          <a:lstStyle/>
          <a:p>
            <a:pPr marL="514350" indent="-514350">
              <a:buFont typeface="+mj-lt"/>
              <a:buAutoNum type="arabicPeriod"/>
            </a:pPr>
            <a:r>
              <a:rPr lang="en-US" dirty="0"/>
              <a:t>Facility identification(e.g. hull number, Patrol Order number)</a:t>
            </a:r>
          </a:p>
          <a:p>
            <a:pPr marL="514350" indent="-514350">
              <a:buFont typeface="+mj-lt"/>
              <a:buAutoNum type="arabicPeriod"/>
            </a:pPr>
            <a:r>
              <a:rPr lang="en-US" dirty="0"/>
              <a:t>Type of waiver (e.g. disabling casualty, fatigue, crewing)</a:t>
            </a:r>
          </a:p>
          <a:p>
            <a:pPr marL="514350" indent="-514350">
              <a:buFont typeface="+mj-lt"/>
              <a:buAutoNum type="arabicPeriod"/>
            </a:pPr>
            <a:r>
              <a:rPr lang="en-US" dirty="0"/>
              <a:t>Specific condition to be waived (e.g. </a:t>
            </a:r>
            <a:r>
              <a:rPr lang="en-US" dirty="0" err="1"/>
              <a:t>inop</a:t>
            </a:r>
            <a:r>
              <a:rPr lang="en-US" dirty="0"/>
              <a:t> bilge pump, Nighttime certification)</a:t>
            </a:r>
          </a:p>
          <a:p>
            <a:pPr marL="514350" indent="-514350">
              <a:buFont typeface="+mj-lt"/>
              <a:buAutoNum type="arabicPeriod"/>
            </a:pPr>
            <a:r>
              <a:rPr lang="en-US" dirty="0"/>
              <a:t>Conditions and risk management measures (e.g. stay within sight of other CG asset, additional coxswain, PPE on board)</a:t>
            </a:r>
          </a:p>
        </p:txBody>
      </p:sp>
      <p:sp>
        <p:nvSpPr>
          <p:cNvPr id="4" name="TextBox 3">
            <a:extLst>
              <a:ext uri="{FF2B5EF4-FFF2-40B4-BE49-F238E27FC236}">
                <a16:creationId xmlns:a16="http://schemas.microsoft.com/office/drawing/2014/main" id="{B00E8A6C-8CE1-C948-C7E1-413FBD3AEF25}"/>
              </a:ext>
            </a:extLst>
          </p:cNvPr>
          <p:cNvSpPr txBox="1"/>
          <p:nvPr/>
        </p:nvSpPr>
        <p:spPr>
          <a:xfrm>
            <a:off x="4362450" y="387820"/>
            <a:ext cx="6906491" cy="830997"/>
          </a:xfrm>
          <a:prstGeom prst="rect">
            <a:avLst/>
          </a:prstGeom>
          <a:noFill/>
        </p:spPr>
        <p:txBody>
          <a:bodyPr wrap="square" rtlCol="0">
            <a:spAutoFit/>
          </a:bodyPr>
          <a:lstStyle/>
          <a:p>
            <a:r>
              <a:rPr lang="en-US" sz="2400" b="1" dirty="0"/>
              <a:t>Waivers requiring Operational Commander, DIRAUX or OIA  approval shall include:</a:t>
            </a:r>
          </a:p>
        </p:txBody>
      </p:sp>
      <p:sp>
        <p:nvSpPr>
          <p:cNvPr id="5" name="TextBox 4">
            <a:extLst>
              <a:ext uri="{FF2B5EF4-FFF2-40B4-BE49-F238E27FC236}">
                <a16:creationId xmlns:a16="http://schemas.microsoft.com/office/drawing/2014/main" id="{62DFC4A5-48B1-F050-17C8-1141999D8118}"/>
              </a:ext>
            </a:extLst>
          </p:cNvPr>
          <p:cNvSpPr txBox="1"/>
          <p:nvPr/>
        </p:nvSpPr>
        <p:spPr>
          <a:xfrm>
            <a:off x="4787199" y="6369635"/>
            <a:ext cx="4410075" cy="338554"/>
          </a:xfrm>
          <a:prstGeom prst="rect">
            <a:avLst/>
          </a:prstGeom>
          <a:noFill/>
        </p:spPr>
        <p:txBody>
          <a:bodyPr wrap="square" rtlCol="0">
            <a:spAutoFit/>
          </a:bodyPr>
          <a:lstStyle/>
          <a:p>
            <a:r>
              <a:rPr lang="en-US" sz="1600" i="1" dirty="0"/>
              <a:t>Ref: AOPG Vol 1 CH10 (Sec F.7.) // BSX PL 24-01</a:t>
            </a:r>
          </a:p>
        </p:txBody>
      </p:sp>
    </p:spTree>
    <p:extLst>
      <p:ext uri="{BB962C8B-B14F-4D97-AF65-F5344CB8AC3E}">
        <p14:creationId xmlns:p14="http://schemas.microsoft.com/office/powerpoint/2010/main" val="54186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C080C1-B923-CBB9-6A41-72C87467021E}"/>
              </a:ext>
            </a:extLst>
          </p:cNvPr>
          <p:cNvSpPr>
            <a:spLocks noGrp="1"/>
          </p:cNvSpPr>
          <p:nvPr>
            <p:ph type="title"/>
          </p:nvPr>
        </p:nvSpPr>
        <p:spPr>
          <a:xfrm>
            <a:off x="104775" y="1153572"/>
            <a:ext cx="3782459" cy="4461163"/>
          </a:xfrm>
        </p:spPr>
        <p:txBody>
          <a:bodyPr>
            <a:normAutofit/>
          </a:bodyPr>
          <a:lstStyle/>
          <a:p>
            <a:r>
              <a:rPr lang="en-US" dirty="0">
                <a:solidFill>
                  <a:srgbClr val="FFFFFF"/>
                </a:solidFill>
              </a:rPr>
              <a:t>Waiver Documentation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BC28D79-239D-0EFD-2C86-85A228759593}"/>
              </a:ext>
            </a:extLst>
          </p:cNvPr>
          <p:cNvSpPr>
            <a:spLocks noGrp="1"/>
          </p:cNvSpPr>
          <p:nvPr>
            <p:ph idx="1"/>
          </p:nvPr>
        </p:nvSpPr>
        <p:spPr>
          <a:xfrm>
            <a:off x="4447308" y="591344"/>
            <a:ext cx="6906491" cy="5585619"/>
          </a:xfrm>
        </p:spPr>
        <p:txBody>
          <a:bodyPr anchor="ctr">
            <a:normAutofit/>
          </a:bodyPr>
          <a:lstStyle/>
          <a:p>
            <a:r>
              <a:rPr lang="en-US" dirty="0"/>
              <a:t>Waiver approvals may be a letter, memo, e-mail or AUXDATA II entry and shall include:</a:t>
            </a:r>
          </a:p>
          <a:p>
            <a:pPr marL="514350" indent="-514350">
              <a:buFont typeface="+mj-lt"/>
              <a:buAutoNum type="arabicPeriod"/>
            </a:pPr>
            <a:r>
              <a:rPr lang="en-US" dirty="0"/>
              <a:t>Date &amp; time waiver was granted,</a:t>
            </a:r>
          </a:p>
          <a:p>
            <a:pPr marL="514350" indent="-514350">
              <a:buFont typeface="+mj-lt"/>
              <a:buAutoNum type="arabicPeriod"/>
            </a:pPr>
            <a:r>
              <a:rPr lang="en-US" dirty="0"/>
              <a:t>Name &amp; rank of who granted waiver,</a:t>
            </a:r>
          </a:p>
          <a:p>
            <a:pPr marL="514350" indent="-514350">
              <a:buFont typeface="+mj-lt"/>
              <a:buAutoNum type="arabicPeriod"/>
            </a:pPr>
            <a:r>
              <a:rPr lang="en-US" dirty="0"/>
              <a:t>Detail capturing what operations are restricted &amp; mitigating actions to reduce risk.</a:t>
            </a:r>
          </a:p>
          <a:p>
            <a:r>
              <a:rPr lang="en-US" dirty="0"/>
              <a:t>A verbal waiver is authorized but shall be followed with a (</a:t>
            </a:r>
            <a:r>
              <a:rPr lang="en-US" i="1" dirty="0"/>
              <a:t>written waiver within 4 hours</a:t>
            </a:r>
            <a:r>
              <a:rPr lang="en-US" dirty="0"/>
              <a:t>).</a:t>
            </a:r>
          </a:p>
        </p:txBody>
      </p:sp>
      <p:sp>
        <p:nvSpPr>
          <p:cNvPr id="5" name="TextBox 4">
            <a:extLst>
              <a:ext uri="{FF2B5EF4-FFF2-40B4-BE49-F238E27FC236}">
                <a16:creationId xmlns:a16="http://schemas.microsoft.com/office/drawing/2014/main" id="{B10A6D2E-F3D9-A35F-FF35-2BB630A4B233}"/>
              </a:ext>
            </a:extLst>
          </p:cNvPr>
          <p:cNvSpPr txBox="1"/>
          <p:nvPr/>
        </p:nvSpPr>
        <p:spPr>
          <a:xfrm>
            <a:off x="4447308" y="6398975"/>
            <a:ext cx="4007101" cy="369332"/>
          </a:xfrm>
          <a:prstGeom prst="rect">
            <a:avLst/>
          </a:prstGeom>
          <a:noFill/>
        </p:spPr>
        <p:txBody>
          <a:bodyPr wrap="square" rtlCol="0">
            <a:spAutoFit/>
          </a:bodyPr>
          <a:lstStyle/>
          <a:p>
            <a:r>
              <a:rPr lang="en-US" dirty="0"/>
              <a:t>Ref: AOPG Vol 1 CH.10 (Sec F.8.)</a:t>
            </a:r>
          </a:p>
        </p:txBody>
      </p:sp>
    </p:spTree>
    <p:extLst>
      <p:ext uri="{BB962C8B-B14F-4D97-AF65-F5344CB8AC3E}">
        <p14:creationId xmlns:p14="http://schemas.microsoft.com/office/powerpoint/2010/main" val="4219810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F5036F-9517-9502-B3E8-7B6113C92E3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Minimum Crew Requirement</a:t>
            </a:r>
            <a:br>
              <a:rPr lang="en-US" dirty="0">
                <a:solidFill>
                  <a:srgbClr val="FFFFFF"/>
                </a:solidFill>
              </a:rPr>
            </a:br>
            <a:r>
              <a:rPr lang="en-US" sz="1800" dirty="0">
                <a:solidFill>
                  <a:srgbClr val="FFFFFF"/>
                </a:solidFill>
              </a:rPr>
              <a:t>Task COXN 02-01-Aux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4" name="Content Placeholder 3">
            <a:extLst>
              <a:ext uri="{FF2B5EF4-FFF2-40B4-BE49-F238E27FC236}">
                <a16:creationId xmlns:a16="http://schemas.microsoft.com/office/drawing/2014/main" id="{B8E331C9-B60B-CC04-0EDD-A691F80A2FFE}"/>
              </a:ext>
            </a:extLst>
          </p:cNvPr>
          <p:cNvGraphicFramePr>
            <a:graphicFrameLocks noGrp="1"/>
          </p:cNvGraphicFramePr>
          <p:nvPr>
            <p:ph idx="1"/>
            <p:extLst>
              <p:ext uri="{D42A27DB-BD31-4B8C-83A1-F6EECF244321}">
                <p14:modId xmlns:p14="http://schemas.microsoft.com/office/powerpoint/2010/main" val="96557681"/>
              </p:ext>
            </p:extLst>
          </p:nvPr>
        </p:nvGraphicFramePr>
        <p:xfrm>
          <a:off x="4786962" y="2316480"/>
          <a:ext cx="6712197" cy="2225040"/>
        </p:xfrm>
        <a:graphic>
          <a:graphicData uri="http://schemas.openxmlformats.org/drawingml/2006/table">
            <a:tbl>
              <a:tblPr firstRow="1" bandRow="1">
                <a:tableStyleId>{21E4AEA4-8DFA-4A89-87EB-49C32662AFE0}</a:tableStyleId>
              </a:tblPr>
              <a:tblGrid>
                <a:gridCol w="2237399">
                  <a:extLst>
                    <a:ext uri="{9D8B030D-6E8A-4147-A177-3AD203B41FA5}">
                      <a16:colId xmlns:a16="http://schemas.microsoft.com/office/drawing/2014/main" val="2513367132"/>
                    </a:ext>
                  </a:extLst>
                </a:gridCol>
                <a:gridCol w="2237399">
                  <a:extLst>
                    <a:ext uri="{9D8B030D-6E8A-4147-A177-3AD203B41FA5}">
                      <a16:colId xmlns:a16="http://schemas.microsoft.com/office/drawing/2014/main" val="4175262742"/>
                    </a:ext>
                  </a:extLst>
                </a:gridCol>
                <a:gridCol w="2237399">
                  <a:extLst>
                    <a:ext uri="{9D8B030D-6E8A-4147-A177-3AD203B41FA5}">
                      <a16:colId xmlns:a16="http://schemas.microsoft.com/office/drawing/2014/main" val="1591395188"/>
                    </a:ext>
                  </a:extLst>
                </a:gridCol>
              </a:tblGrid>
              <a:tr h="370840">
                <a:tc>
                  <a:txBody>
                    <a:bodyPr/>
                    <a:lstStyle/>
                    <a:p>
                      <a:r>
                        <a:rPr lang="en-US" dirty="0"/>
                        <a:t>Vessel Length (Feet)</a:t>
                      </a:r>
                    </a:p>
                  </a:txBody>
                  <a:tcPr/>
                </a:tc>
                <a:tc>
                  <a:txBody>
                    <a:bodyPr/>
                    <a:lstStyle/>
                    <a:p>
                      <a:r>
                        <a:rPr lang="en-US" dirty="0"/>
                        <a:t>Coxswain</a:t>
                      </a:r>
                    </a:p>
                  </a:txBody>
                  <a:tcPr/>
                </a:tc>
                <a:tc>
                  <a:txBody>
                    <a:bodyPr/>
                    <a:lstStyle/>
                    <a:p>
                      <a:r>
                        <a:rPr lang="en-US" dirty="0"/>
                        <a:t>Crew</a:t>
                      </a:r>
                    </a:p>
                  </a:txBody>
                  <a:tcPr/>
                </a:tc>
                <a:extLst>
                  <a:ext uri="{0D108BD9-81ED-4DB2-BD59-A6C34878D82A}">
                    <a16:rowId xmlns:a16="http://schemas.microsoft.com/office/drawing/2014/main" val="3562525609"/>
                  </a:ext>
                </a:extLst>
              </a:tr>
              <a:tr h="370840">
                <a:tc>
                  <a:txBody>
                    <a:bodyPr/>
                    <a:lstStyle/>
                    <a:p>
                      <a:r>
                        <a:rPr lang="en-US" dirty="0"/>
                        <a:t>&lt; 26</a:t>
                      </a:r>
                    </a:p>
                  </a:txBody>
                  <a:tcPr/>
                </a:tc>
                <a:tc>
                  <a:txBody>
                    <a:bodyPr/>
                    <a:lstStyle/>
                    <a:p>
                      <a:r>
                        <a:rPr lang="en-US" dirty="0"/>
                        <a:t>1</a:t>
                      </a:r>
                    </a:p>
                  </a:txBody>
                  <a:tcPr/>
                </a:tc>
                <a:tc>
                  <a:txBody>
                    <a:bodyPr/>
                    <a:lstStyle/>
                    <a:p>
                      <a:r>
                        <a:rPr lang="en-US" dirty="0"/>
                        <a:t>1</a:t>
                      </a:r>
                    </a:p>
                  </a:txBody>
                  <a:tcPr/>
                </a:tc>
                <a:extLst>
                  <a:ext uri="{0D108BD9-81ED-4DB2-BD59-A6C34878D82A}">
                    <a16:rowId xmlns:a16="http://schemas.microsoft.com/office/drawing/2014/main" val="501692145"/>
                  </a:ext>
                </a:extLst>
              </a:tr>
              <a:tr h="370840">
                <a:tc>
                  <a:txBody>
                    <a:bodyPr/>
                    <a:lstStyle/>
                    <a:p>
                      <a:r>
                        <a:rPr lang="en-US" dirty="0"/>
                        <a:t>&gt; 26  &lt;  40</a:t>
                      </a:r>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val="1455680837"/>
                  </a:ext>
                </a:extLst>
              </a:tr>
              <a:tr h="370840">
                <a:tc>
                  <a:txBody>
                    <a:bodyPr/>
                    <a:lstStyle/>
                    <a:p>
                      <a:r>
                        <a:rPr lang="en-US" dirty="0"/>
                        <a:t>&gt; 40  &lt;  65</a:t>
                      </a:r>
                    </a:p>
                  </a:txBody>
                  <a:tcPr/>
                </a:tc>
                <a:tc>
                  <a:txBody>
                    <a:bodyPr/>
                    <a:lstStyle/>
                    <a:p>
                      <a:r>
                        <a:rPr lang="en-US" dirty="0"/>
                        <a:t>1</a:t>
                      </a:r>
                    </a:p>
                  </a:txBody>
                  <a:tcPr/>
                </a:tc>
                <a:tc>
                  <a:txBody>
                    <a:bodyPr/>
                    <a:lstStyle/>
                    <a:p>
                      <a:r>
                        <a:rPr lang="en-US" dirty="0"/>
                        <a:t>3</a:t>
                      </a:r>
                    </a:p>
                  </a:txBody>
                  <a:tcPr/>
                </a:tc>
                <a:extLst>
                  <a:ext uri="{0D108BD9-81ED-4DB2-BD59-A6C34878D82A}">
                    <a16:rowId xmlns:a16="http://schemas.microsoft.com/office/drawing/2014/main" val="66113959"/>
                  </a:ext>
                </a:extLst>
              </a:tr>
              <a:tr h="370840">
                <a:tc>
                  <a:txBody>
                    <a:bodyPr/>
                    <a:lstStyle/>
                    <a:p>
                      <a:pPr marL="0" indent="0">
                        <a:buFont typeface="Wingdings" panose="05000000000000000000" pitchFamily="2" charset="2"/>
                        <a:buNone/>
                      </a:pPr>
                      <a:r>
                        <a:rPr lang="en-US" dirty="0"/>
                        <a:t>&gt; 65</a:t>
                      </a:r>
                    </a:p>
                  </a:txBody>
                  <a:tcPr/>
                </a:tc>
                <a:tc>
                  <a:txBody>
                    <a:bodyPr/>
                    <a:lstStyle/>
                    <a:p>
                      <a:r>
                        <a:rPr lang="en-US" dirty="0"/>
                        <a:t>1</a:t>
                      </a:r>
                    </a:p>
                  </a:txBody>
                  <a:tcPr/>
                </a:tc>
                <a:tc>
                  <a:txBody>
                    <a:bodyPr/>
                    <a:lstStyle/>
                    <a:p>
                      <a:r>
                        <a:rPr lang="en-US" dirty="0"/>
                        <a:t>4</a:t>
                      </a:r>
                    </a:p>
                  </a:txBody>
                  <a:tcPr/>
                </a:tc>
                <a:extLst>
                  <a:ext uri="{0D108BD9-81ED-4DB2-BD59-A6C34878D82A}">
                    <a16:rowId xmlns:a16="http://schemas.microsoft.com/office/drawing/2014/main" val="3441852350"/>
                  </a:ext>
                </a:extLst>
              </a:tr>
              <a:tr h="370840">
                <a:tc>
                  <a:txBody>
                    <a:bodyPr/>
                    <a:lstStyle/>
                    <a:p>
                      <a:r>
                        <a:rPr lang="en-US" dirty="0"/>
                        <a:t>PWC</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611656328"/>
                  </a:ext>
                </a:extLst>
              </a:tr>
            </a:tbl>
          </a:graphicData>
        </a:graphic>
      </p:graphicFrame>
      <p:sp>
        <p:nvSpPr>
          <p:cNvPr id="6" name="TextBox 5">
            <a:extLst>
              <a:ext uri="{FF2B5EF4-FFF2-40B4-BE49-F238E27FC236}">
                <a16:creationId xmlns:a16="http://schemas.microsoft.com/office/drawing/2014/main" id="{DFDDE014-3D6E-37A2-E44F-2F2C527B92DF}"/>
              </a:ext>
            </a:extLst>
          </p:cNvPr>
          <p:cNvSpPr txBox="1"/>
          <p:nvPr/>
        </p:nvSpPr>
        <p:spPr>
          <a:xfrm>
            <a:off x="4668630" y="1623527"/>
            <a:ext cx="6712197" cy="646331"/>
          </a:xfrm>
          <a:prstGeom prst="rect">
            <a:avLst/>
          </a:prstGeom>
          <a:noFill/>
        </p:spPr>
        <p:txBody>
          <a:bodyPr wrap="square" rtlCol="0">
            <a:spAutoFit/>
          </a:bodyPr>
          <a:lstStyle/>
          <a:p>
            <a:r>
              <a:rPr lang="en-US" dirty="0"/>
              <a:t>Coxswains cannot substitute trainees or uncertified members for any of the crew requirements on surface facilities.</a:t>
            </a:r>
          </a:p>
        </p:txBody>
      </p:sp>
      <p:sp>
        <p:nvSpPr>
          <p:cNvPr id="7" name="TextBox 6">
            <a:extLst>
              <a:ext uri="{FF2B5EF4-FFF2-40B4-BE49-F238E27FC236}">
                <a16:creationId xmlns:a16="http://schemas.microsoft.com/office/drawing/2014/main" id="{4C36D669-E201-10E6-D93E-FD87533ADF80}"/>
              </a:ext>
            </a:extLst>
          </p:cNvPr>
          <p:cNvSpPr txBox="1"/>
          <p:nvPr/>
        </p:nvSpPr>
        <p:spPr>
          <a:xfrm>
            <a:off x="4861249" y="6158204"/>
            <a:ext cx="4404049" cy="338554"/>
          </a:xfrm>
          <a:prstGeom prst="rect">
            <a:avLst/>
          </a:prstGeom>
          <a:noFill/>
        </p:spPr>
        <p:txBody>
          <a:bodyPr wrap="square" rtlCol="0">
            <a:spAutoFit/>
          </a:bodyPr>
          <a:lstStyle/>
          <a:p>
            <a:r>
              <a:rPr lang="en-US" sz="1600" i="1" dirty="0"/>
              <a:t>AOPG Vol 1 CH 10 (Sec. E.2.)</a:t>
            </a:r>
          </a:p>
        </p:txBody>
      </p:sp>
    </p:spTree>
    <p:extLst>
      <p:ext uri="{BB962C8B-B14F-4D97-AF65-F5344CB8AC3E}">
        <p14:creationId xmlns:p14="http://schemas.microsoft.com/office/powerpoint/2010/main" val="2205995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20A78D-0516-F4E6-6E85-330284DECCD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Minimum Boat Crew Requirement</a:t>
            </a:r>
            <a:br>
              <a:rPr lang="en-US" dirty="0">
                <a:solidFill>
                  <a:srgbClr val="FFFFFF"/>
                </a:solidFill>
              </a:rPr>
            </a:br>
            <a:r>
              <a:rPr lang="en-US" dirty="0">
                <a:solidFill>
                  <a:srgbClr val="FFFFFF"/>
                </a:solidFill>
              </a:rPr>
              <a:t>Waiver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2254A29-C006-F5F9-0389-BAF91A207DED}"/>
              </a:ext>
            </a:extLst>
          </p:cNvPr>
          <p:cNvSpPr>
            <a:spLocks noGrp="1"/>
          </p:cNvSpPr>
          <p:nvPr>
            <p:ph idx="1"/>
          </p:nvPr>
        </p:nvSpPr>
        <p:spPr>
          <a:xfrm>
            <a:off x="4447308" y="591344"/>
            <a:ext cx="6906491" cy="5585619"/>
          </a:xfrm>
        </p:spPr>
        <p:txBody>
          <a:bodyPr anchor="ctr">
            <a:normAutofit/>
          </a:bodyPr>
          <a:lstStyle/>
          <a:p>
            <a:r>
              <a:rPr lang="en-US" dirty="0"/>
              <a:t>Waivers for the minimum boat crew requirements may be granted by the DIRAUX in cases where the OTO is satisfied that a smaller crew can safely operate the facility.</a:t>
            </a:r>
          </a:p>
        </p:txBody>
      </p:sp>
      <p:sp>
        <p:nvSpPr>
          <p:cNvPr id="4" name="TextBox 3">
            <a:extLst>
              <a:ext uri="{FF2B5EF4-FFF2-40B4-BE49-F238E27FC236}">
                <a16:creationId xmlns:a16="http://schemas.microsoft.com/office/drawing/2014/main" id="{B72DEFA8-2C9A-B3D5-CE8A-171BB129F980}"/>
              </a:ext>
            </a:extLst>
          </p:cNvPr>
          <p:cNvSpPr txBox="1"/>
          <p:nvPr/>
        </p:nvSpPr>
        <p:spPr>
          <a:xfrm>
            <a:off x="4686300" y="6438900"/>
            <a:ext cx="3800475" cy="338554"/>
          </a:xfrm>
          <a:prstGeom prst="rect">
            <a:avLst/>
          </a:prstGeom>
          <a:noFill/>
        </p:spPr>
        <p:txBody>
          <a:bodyPr wrap="square" rtlCol="0">
            <a:spAutoFit/>
          </a:bodyPr>
          <a:lstStyle/>
          <a:p>
            <a:r>
              <a:rPr lang="en-US" sz="1600" i="1" dirty="0"/>
              <a:t>Ref: AOPG Vol 1 CH.10 (Sec F.3.)</a:t>
            </a:r>
          </a:p>
        </p:txBody>
      </p:sp>
    </p:spTree>
    <p:extLst>
      <p:ext uri="{BB962C8B-B14F-4D97-AF65-F5344CB8AC3E}">
        <p14:creationId xmlns:p14="http://schemas.microsoft.com/office/powerpoint/2010/main" val="2096700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0D90A-D1EF-C19D-995C-ABCC43A75971}"/>
              </a:ext>
            </a:extLst>
          </p:cNvPr>
          <p:cNvSpPr>
            <a:spLocks noGrp="1"/>
          </p:cNvSpPr>
          <p:nvPr>
            <p:ph type="title"/>
          </p:nvPr>
        </p:nvSpPr>
        <p:spPr>
          <a:xfrm>
            <a:off x="200025" y="1153572"/>
            <a:ext cx="3687209" cy="4461163"/>
          </a:xfrm>
        </p:spPr>
        <p:txBody>
          <a:bodyPr>
            <a:normAutofit/>
          </a:bodyPr>
          <a:lstStyle/>
          <a:p>
            <a:r>
              <a:rPr lang="en-US" dirty="0">
                <a:solidFill>
                  <a:srgbClr val="FFFFFF"/>
                </a:solidFill>
              </a:rPr>
              <a:t>Safe Haven Considerations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E8EA87D-0EFE-37A8-D645-51A5BDBE724F}"/>
              </a:ext>
            </a:extLst>
          </p:cNvPr>
          <p:cNvSpPr>
            <a:spLocks noGrp="1"/>
          </p:cNvSpPr>
          <p:nvPr>
            <p:ph idx="1"/>
          </p:nvPr>
        </p:nvSpPr>
        <p:spPr>
          <a:xfrm>
            <a:off x="4447308" y="591344"/>
            <a:ext cx="6906491" cy="5585619"/>
          </a:xfrm>
        </p:spPr>
        <p:txBody>
          <a:bodyPr anchor="ctr">
            <a:normAutofit/>
          </a:bodyPr>
          <a:lstStyle/>
          <a:p>
            <a:r>
              <a:rPr lang="en-US" dirty="0"/>
              <a:t>In cases involving towing the vessel being assisted will normally be taken to the </a:t>
            </a:r>
            <a:r>
              <a:rPr lang="en-US" b="1" dirty="0"/>
              <a:t>nearest</a:t>
            </a:r>
            <a:r>
              <a:rPr lang="en-US" dirty="0"/>
              <a:t> safe haven that has available means of communication. CG or Auxiliary resources should not tow the vessels beyond the nearest safe haven.</a:t>
            </a:r>
          </a:p>
          <a:p>
            <a:r>
              <a:rPr lang="en-US" dirty="0"/>
              <a:t>Exceptions to this policy may be made if specific cases if, in the judgment of the SMC, they are warranted by humanitarian or other concerns.</a:t>
            </a:r>
          </a:p>
          <a:p>
            <a:r>
              <a:rPr lang="en-US" dirty="0"/>
              <a:t>Reluctance of private firms, Yacht clubs &amp; attendant potential liability.  </a:t>
            </a:r>
          </a:p>
        </p:txBody>
      </p:sp>
      <p:sp>
        <p:nvSpPr>
          <p:cNvPr id="4" name="TextBox 3">
            <a:extLst>
              <a:ext uri="{FF2B5EF4-FFF2-40B4-BE49-F238E27FC236}">
                <a16:creationId xmlns:a16="http://schemas.microsoft.com/office/drawing/2014/main" id="{4156076B-AA9B-8C72-01D8-54F729BD6322}"/>
              </a:ext>
            </a:extLst>
          </p:cNvPr>
          <p:cNvSpPr txBox="1"/>
          <p:nvPr/>
        </p:nvSpPr>
        <p:spPr>
          <a:xfrm>
            <a:off x="4641599" y="6429753"/>
            <a:ext cx="4943475" cy="338554"/>
          </a:xfrm>
          <a:prstGeom prst="rect">
            <a:avLst/>
          </a:prstGeom>
          <a:noFill/>
        </p:spPr>
        <p:txBody>
          <a:bodyPr wrap="square" rtlCol="0">
            <a:spAutoFit/>
          </a:bodyPr>
          <a:lstStyle/>
          <a:p>
            <a:r>
              <a:rPr lang="en-US" sz="1600" i="1" dirty="0"/>
              <a:t>(IAMSAR) CIM 16130.2 (series) (4.1.6.5.)</a:t>
            </a:r>
          </a:p>
        </p:txBody>
      </p:sp>
    </p:spTree>
    <p:extLst>
      <p:ext uri="{BB962C8B-B14F-4D97-AF65-F5344CB8AC3E}">
        <p14:creationId xmlns:p14="http://schemas.microsoft.com/office/powerpoint/2010/main" val="862420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72614A-6412-3BD9-DEAA-E0B8BFE7F588}"/>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Disabling Casualties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3109133-0546-AEBE-7E61-AF2A00CCE634}"/>
              </a:ext>
            </a:extLst>
          </p:cNvPr>
          <p:cNvSpPr>
            <a:spLocks noGrp="1"/>
          </p:cNvSpPr>
          <p:nvPr>
            <p:ph idx="1"/>
          </p:nvPr>
        </p:nvSpPr>
        <p:spPr>
          <a:xfrm>
            <a:off x="4447308" y="591344"/>
            <a:ext cx="6906491" cy="5585619"/>
          </a:xfrm>
        </p:spPr>
        <p:txBody>
          <a:bodyPr anchor="ctr">
            <a:normAutofit/>
          </a:bodyPr>
          <a:lstStyle/>
          <a:p>
            <a:r>
              <a:rPr lang="en-US" dirty="0"/>
              <a:t>Disabling casualties are those that make the boat Not Mission Capable (NMC)</a:t>
            </a:r>
          </a:p>
        </p:txBody>
      </p:sp>
      <p:sp>
        <p:nvSpPr>
          <p:cNvPr id="4" name="TextBox 3">
            <a:extLst>
              <a:ext uri="{FF2B5EF4-FFF2-40B4-BE49-F238E27FC236}">
                <a16:creationId xmlns:a16="http://schemas.microsoft.com/office/drawing/2014/main" id="{5D01C7B0-0533-76C5-288A-278B21BEA35C}"/>
              </a:ext>
            </a:extLst>
          </p:cNvPr>
          <p:cNvSpPr txBox="1"/>
          <p:nvPr/>
        </p:nvSpPr>
        <p:spPr>
          <a:xfrm>
            <a:off x="4447308" y="6354246"/>
            <a:ext cx="3763242" cy="338554"/>
          </a:xfrm>
          <a:prstGeom prst="rect">
            <a:avLst/>
          </a:prstGeom>
          <a:noFill/>
        </p:spPr>
        <p:txBody>
          <a:bodyPr wrap="square" rtlCol="0">
            <a:spAutoFit/>
          </a:bodyPr>
          <a:lstStyle/>
          <a:p>
            <a:r>
              <a:rPr lang="en-US" sz="1600" i="1" dirty="0"/>
              <a:t>Ref: AOPG Vol 1 CH.10 (Sec C.3.)</a:t>
            </a:r>
          </a:p>
        </p:txBody>
      </p:sp>
    </p:spTree>
    <p:extLst>
      <p:ext uri="{BB962C8B-B14F-4D97-AF65-F5344CB8AC3E}">
        <p14:creationId xmlns:p14="http://schemas.microsoft.com/office/powerpoint/2010/main" val="10146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AE7549-7E19-8C78-E604-C5FF599774E4}"/>
              </a:ext>
            </a:extLst>
          </p:cNvPr>
          <p:cNvSpPr>
            <a:spLocks noGrp="1"/>
          </p:cNvSpPr>
          <p:nvPr>
            <p:ph type="title"/>
          </p:nvPr>
        </p:nvSpPr>
        <p:spPr>
          <a:xfrm>
            <a:off x="76200" y="1153572"/>
            <a:ext cx="3811034" cy="4461163"/>
          </a:xfrm>
        </p:spPr>
        <p:txBody>
          <a:bodyPr>
            <a:normAutofit/>
          </a:bodyPr>
          <a:lstStyle/>
          <a:p>
            <a:r>
              <a:rPr lang="en-US" dirty="0">
                <a:solidFill>
                  <a:srgbClr val="FFFFFF"/>
                </a:solidFill>
              </a:rPr>
              <a:t>List of Disabling Casualties</a:t>
            </a:r>
            <a:br>
              <a:rPr lang="en-US" dirty="0">
                <a:solidFill>
                  <a:srgbClr val="FFFFFF"/>
                </a:solidFill>
              </a:rPr>
            </a:br>
            <a:r>
              <a:rPr lang="en-US" sz="1600" dirty="0">
                <a:solidFill>
                  <a:srgbClr val="FFFFFF"/>
                </a:solidFill>
              </a:rPr>
              <a:t>Task COXN 03-03-Aux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D87699-903D-F01E-4827-9A1847282419}"/>
              </a:ext>
            </a:extLst>
          </p:cNvPr>
          <p:cNvSpPr>
            <a:spLocks noGrp="1"/>
          </p:cNvSpPr>
          <p:nvPr>
            <p:ph idx="1"/>
          </p:nvPr>
        </p:nvSpPr>
        <p:spPr>
          <a:xfrm>
            <a:off x="4447308" y="591344"/>
            <a:ext cx="6906491" cy="5585619"/>
          </a:xfrm>
        </p:spPr>
        <p:txBody>
          <a:bodyPr anchor="ctr">
            <a:normAutofit fontScale="92500" lnSpcReduction="20000"/>
          </a:bodyPr>
          <a:lstStyle/>
          <a:p>
            <a:r>
              <a:rPr lang="en-US" b="1" dirty="0"/>
              <a:t>Engine and Vessel Systems</a:t>
            </a:r>
          </a:p>
          <a:p>
            <a:r>
              <a:rPr lang="en-US" dirty="0"/>
              <a:t>Engine(s) metallic/non-metallic  noises:  abnormal  metal  on metal/knock/clicking.</a:t>
            </a:r>
          </a:p>
          <a:p>
            <a:r>
              <a:rPr lang="en-US" dirty="0"/>
              <a:t>Engine(s) fail to start</a:t>
            </a:r>
          </a:p>
          <a:p>
            <a:r>
              <a:rPr lang="en-US" dirty="0"/>
              <a:t>Engine(s) overheat (uncontrollable).</a:t>
            </a:r>
          </a:p>
          <a:p>
            <a:r>
              <a:rPr lang="en-US" dirty="0"/>
              <a:t>Engine kill switch (motor safety lanyard)inoperable or missing.</a:t>
            </a:r>
          </a:p>
          <a:p>
            <a:r>
              <a:rPr lang="en-US" dirty="0"/>
              <a:t>Engine controls(throttle &amp; shift) inoperable.</a:t>
            </a:r>
          </a:p>
          <a:p>
            <a:r>
              <a:rPr lang="en-US" dirty="0"/>
              <a:t>Engine(s) fail to shift into &amp; out of gear (forward or reverse)</a:t>
            </a:r>
          </a:p>
          <a:p>
            <a:r>
              <a:rPr lang="en-US" dirty="0"/>
              <a:t>Battery system won’t charge.</a:t>
            </a:r>
          </a:p>
          <a:p>
            <a:r>
              <a:rPr lang="en-US" dirty="0"/>
              <a:t>Steering system inoperable or restricted(binding or less than full movement).</a:t>
            </a:r>
          </a:p>
          <a:p>
            <a:r>
              <a:rPr lang="en-US" dirty="0"/>
              <a:t>Any fuel leaks on gasoline engines.</a:t>
            </a:r>
          </a:p>
        </p:txBody>
      </p:sp>
      <p:sp>
        <p:nvSpPr>
          <p:cNvPr id="4" name="TextBox 3">
            <a:extLst>
              <a:ext uri="{FF2B5EF4-FFF2-40B4-BE49-F238E27FC236}">
                <a16:creationId xmlns:a16="http://schemas.microsoft.com/office/drawing/2014/main" id="{E3B35891-AFA4-D5A5-D379-F2BF23ABE7B3}"/>
              </a:ext>
            </a:extLst>
          </p:cNvPr>
          <p:cNvSpPr txBox="1"/>
          <p:nvPr/>
        </p:nvSpPr>
        <p:spPr>
          <a:xfrm>
            <a:off x="4641599" y="6428959"/>
            <a:ext cx="4464301" cy="338554"/>
          </a:xfrm>
          <a:prstGeom prst="rect">
            <a:avLst/>
          </a:prstGeom>
          <a:noFill/>
        </p:spPr>
        <p:txBody>
          <a:bodyPr wrap="square" rtlCol="0">
            <a:spAutoFit/>
          </a:bodyPr>
          <a:lstStyle/>
          <a:p>
            <a:r>
              <a:rPr lang="en-US" sz="1600" i="1" dirty="0"/>
              <a:t>Ref: AOPG Vol 1 CH.10 (Sec C.4.)</a:t>
            </a:r>
          </a:p>
        </p:txBody>
      </p:sp>
    </p:spTree>
    <p:extLst>
      <p:ext uri="{BB962C8B-B14F-4D97-AF65-F5344CB8AC3E}">
        <p14:creationId xmlns:p14="http://schemas.microsoft.com/office/powerpoint/2010/main" val="2837569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601BFB-473B-0393-8D74-98103682143F}"/>
              </a:ext>
            </a:extLst>
          </p:cNvPr>
          <p:cNvSpPr>
            <a:spLocks noGrp="1"/>
          </p:cNvSpPr>
          <p:nvPr>
            <p:ph type="title"/>
          </p:nvPr>
        </p:nvSpPr>
        <p:spPr>
          <a:xfrm>
            <a:off x="0" y="1153572"/>
            <a:ext cx="3887234" cy="4461163"/>
          </a:xfrm>
        </p:spPr>
        <p:txBody>
          <a:bodyPr>
            <a:normAutofit/>
          </a:bodyPr>
          <a:lstStyle/>
          <a:p>
            <a:r>
              <a:rPr lang="en-US" dirty="0">
                <a:solidFill>
                  <a:srgbClr val="FFFFFF"/>
                </a:solidFill>
              </a:rPr>
              <a:t>List of Disabling Casualties</a:t>
            </a:r>
            <a:br>
              <a:rPr lang="en-US" dirty="0">
                <a:solidFill>
                  <a:srgbClr val="FFFFFF"/>
                </a:solidFill>
              </a:rPr>
            </a:br>
            <a:r>
              <a:rPr lang="en-US" sz="1800" dirty="0">
                <a:solidFill>
                  <a:srgbClr val="FFFFFF"/>
                </a:solidFill>
              </a:rPr>
              <a:t>Task COXN 03-03-Aux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1C0F55C-AE80-6EC7-DA8F-B1D40F81D325}"/>
              </a:ext>
            </a:extLst>
          </p:cNvPr>
          <p:cNvSpPr>
            <a:spLocks noGrp="1"/>
          </p:cNvSpPr>
          <p:nvPr>
            <p:ph idx="1"/>
          </p:nvPr>
        </p:nvSpPr>
        <p:spPr>
          <a:xfrm>
            <a:off x="4447308" y="591344"/>
            <a:ext cx="6906491" cy="5585619"/>
          </a:xfrm>
        </p:spPr>
        <p:txBody>
          <a:bodyPr anchor="ctr">
            <a:normAutofit fontScale="92500" lnSpcReduction="20000"/>
          </a:bodyPr>
          <a:lstStyle/>
          <a:p>
            <a:r>
              <a:rPr lang="en-US" b="1" dirty="0"/>
              <a:t>Electronics / Navigation</a:t>
            </a:r>
          </a:p>
          <a:p>
            <a:r>
              <a:rPr lang="en-US" dirty="0"/>
              <a:t>No electronic means of signaling distress (i.e. no radio or PLB)</a:t>
            </a:r>
          </a:p>
          <a:p>
            <a:r>
              <a:rPr lang="en-US" b="1" dirty="0"/>
              <a:t>Boat Outfit</a:t>
            </a:r>
          </a:p>
          <a:p>
            <a:r>
              <a:rPr lang="en-US" dirty="0"/>
              <a:t>Bilge pump fails to operate or clearing ports clogged or restricted (if installed).</a:t>
            </a:r>
          </a:p>
          <a:p>
            <a:r>
              <a:rPr lang="en-US" b="1" dirty="0"/>
              <a:t>Safety &amp; General Material</a:t>
            </a:r>
          </a:p>
          <a:p>
            <a:r>
              <a:rPr lang="en-US" dirty="0"/>
              <a:t>Any electrical arcing &amp; sparking.</a:t>
            </a:r>
          </a:p>
          <a:p>
            <a:r>
              <a:rPr lang="en-US" dirty="0"/>
              <a:t>Any hull breach below the waterline or structural damage that weakens the transom.</a:t>
            </a:r>
          </a:p>
          <a:p>
            <a:r>
              <a:rPr lang="en-US" dirty="0"/>
              <a:t>No means of firefighting (i.e. no portable fire extinguishers plus installed fire system inoperable)</a:t>
            </a:r>
          </a:p>
          <a:p>
            <a:r>
              <a:rPr lang="en-US" dirty="0"/>
              <a:t>Backfire flame arrester inoperable or missing, if required.</a:t>
            </a:r>
          </a:p>
        </p:txBody>
      </p:sp>
      <p:sp>
        <p:nvSpPr>
          <p:cNvPr id="5" name="TextBox 4">
            <a:extLst>
              <a:ext uri="{FF2B5EF4-FFF2-40B4-BE49-F238E27FC236}">
                <a16:creationId xmlns:a16="http://schemas.microsoft.com/office/drawing/2014/main" id="{07AAB953-E319-A10F-DA4A-A66FEF48D7E2}"/>
              </a:ext>
            </a:extLst>
          </p:cNvPr>
          <p:cNvSpPr txBox="1"/>
          <p:nvPr/>
        </p:nvSpPr>
        <p:spPr>
          <a:xfrm>
            <a:off x="4743450" y="6467475"/>
            <a:ext cx="3810000" cy="338554"/>
          </a:xfrm>
          <a:prstGeom prst="rect">
            <a:avLst/>
          </a:prstGeom>
          <a:noFill/>
        </p:spPr>
        <p:txBody>
          <a:bodyPr wrap="square" rtlCol="0">
            <a:spAutoFit/>
          </a:bodyPr>
          <a:lstStyle/>
          <a:p>
            <a:r>
              <a:rPr lang="en-US" sz="1600" i="1"/>
              <a:t>Ref: AOPG Vol 1 CH.10 (Sec C.4.)</a:t>
            </a:r>
            <a:endParaRPr lang="en-US" sz="1600" i="1" dirty="0"/>
          </a:p>
        </p:txBody>
      </p:sp>
    </p:spTree>
    <p:extLst>
      <p:ext uri="{BB962C8B-B14F-4D97-AF65-F5344CB8AC3E}">
        <p14:creationId xmlns:p14="http://schemas.microsoft.com/office/powerpoint/2010/main" val="2570417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8EA59D-A1E1-A908-FD02-4A1BCD271958}"/>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Disabling Actions</a:t>
            </a:r>
            <a:br>
              <a:rPr lang="en-US" dirty="0">
                <a:solidFill>
                  <a:srgbClr val="FFFFFF"/>
                </a:solidFill>
              </a:rPr>
            </a:br>
            <a:r>
              <a:rPr lang="en-US" dirty="0">
                <a:solidFill>
                  <a:srgbClr val="FFFFFF"/>
                </a:solidFill>
              </a:rPr>
              <a:t>(Underway)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EC3B978-578F-8DF0-2CF4-B33371F43943}"/>
              </a:ext>
            </a:extLst>
          </p:cNvPr>
          <p:cNvSpPr>
            <a:spLocks noGrp="1"/>
          </p:cNvSpPr>
          <p:nvPr>
            <p:ph idx="1"/>
          </p:nvPr>
        </p:nvSpPr>
        <p:spPr>
          <a:xfrm>
            <a:off x="4447308" y="591344"/>
            <a:ext cx="6906491" cy="5585619"/>
          </a:xfrm>
        </p:spPr>
        <p:txBody>
          <a:bodyPr anchor="ctr">
            <a:normAutofit/>
          </a:bodyPr>
          <a:lstStyle/>
          <a:p>
            <a:r>
              <a:rPr lang="en-US" dirty="0"/>
              <a:t>In the event a facility sustains a disabling casualty while underway, the OIA shall immediately be notified determine whether to continue the mission or return to home port or safe mooring.</a:t>
            </a:r>
          </a:p>
          <a:p>
            <a:r>
              <a:rPr lang="en-US" dirty="0"/>
              <a:t>The OIA shall notify OPCON as soon as possible once the disabling casualty is identified and what actions are taken to mitigate any further damage.</a:t>
            </a:r>
          </a:p>
          <a:p>
            <a:r>
              <a:rPr lang="en-US" dirty="0"/>
              <a:t>OPCON will have final authority to authorize the facility to transit back to home port or safe mooring after an evaluation of the potential risk.</a:t>
            </a:r>
          </a:p>
        </p:txBody>
      </p:sp>
      <p:sp>
        <p:nvSpPr>
          <p:cNvPr id="4" name="TextBox 3">
            <a:extLst>
              <a:ext uri="{FF2B5EF4-FFF2-40B4-BE49-F238E27FC236}">
                <a16:creationId xmlns:a16="http://schemas.microsoft.com/office/drawing/2014/main" id="{B8F5B5E2-CCF7-67F3-7679-489FAC1E3A85}"/>
              </a:ext>
            </a:extLst>
          </p:cNvPr>
          <p:cNvSpPr txBox="1"/>
          <p:nvPr/>
        </p:nvSpPr>
        <p:spPr>
          <a:xfrm>
            <a:off x="4876800" y="6429375"/>
            <a:ext cx="3848100" cy="338554"/>
          </a:xfrm>
          <a:prstGeom prst="rect">
            <a:avLst/>
          </a:prstGeom>
          <a:noFill/>
        </p:spPr>
        <p:txBody>
          <a:bodyPr wrap="square" rtlCol="0">
            <a:spAutoFit/>
          </a:bodyPr>
          <a:lstStyle/>
          <a:p>
            <a:r>
              <a:rPr lang="en-US" sz="1600" i="1" dirty="0"/>
              <a:t>Ref: AOPG Vol 1 CH.10 (Sec C.3.a.)</a:t>
            </a:r>
          </a:p>
        </p:txBody>
      </p:sp>
    </p:spTree>
    <p:extLst>
      <p:ext uri="{BB962C8B-B14F-4D97-AF65-F5344CB8AC3E}">
        <p14:creationId xmlns:p14="http://schemas.microsoft.com/office/powerpoint/2010/main" val="235948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8ACA0E-E7DD-E889-4C50-9A668F3250A5}"/>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Coxswain Authority &amp; Responsibility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907606B-F08A-CB8D-CACD-8A16D8BA200A}"/>
              </a:ext>
            </a:extLst>
          </p:cNvPr>
          <p:cNvSpPr>
            <a:spLocks noGrp="1"/>
          </p:cNvSpPr>
          <p:nvPr>
            <p:ph idx="1"/>
          </p:nvPr>
        </p:nvSpPr>
        <p:spPr>
          <a:xfrm>
            <a:off x="4447308" y="591344"/>
            <a:ext cx="6906491" cy="5585619"/>
          </a:xfrm>
        </p:spPr>
        <p:txBody>
          <a:bodyPr anchor="ct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b="1" dirty="0"/>
              <a:t>In Order of Precedence</a:t>
            </a:r>
          </a:p>
          <a:p>
            <a:pPr marL="0" indent="0">
              <a:buNone/>
            </a:pPr>
            <a:endParaRPr lang="en-US" dirty="0"/>
          </a:p>
          <a:p>
            <a:pPr marL="514350" indent="-514350">
              <a:buFont typeface="+mj-lt"/>
              <a:buAutoNum type="arabicPeriod"/>
            </a:pPr>
            <a:r>
              <a:rPr lang="en-US" dirty="0"/>
              <a:t>Safety &amp; Conduct of passengers of crew.</a:t>
            </a:r>
          </a:p>
          <a:p>
            <a:pPr marL="514350" indent="-514350">
              <a:buFont typeface="+mj-lt"/>
              <a:buAutoNum type="arabicPeriod"/>
            </a:pPr>
            <a:r>
              <a:rPr lang="en-US" dirty="0"/>
              <a:t>Safe Operation &amp; Navigation of the boat assigned.</a:t>
            </a:r>
          </a:p>
          <a:p>
            <a:pPr marL="514350" indent="-514350">
              <a:buFont typeface="+mj-lt"/>
              <a:buAutoNum type="arabicPeriod"/>
            </a:pPr>
            <a:r>
              <a:rPr lang="en-US" dirty="0"/>
              <a:t>Completion of the sortie or mission.</a:t>
            </a:r>
          </a:p>
          <a:p>
            <a:pPr marL="514350" indent="-514350">
              <a:buFont typeface="+mj-lt"/>
              <a:buAutoNum type="arabicPeriod"/>
            </a:pPr>
            <a:endParaRPr lang="en-US" dirty="0"/>
          </a:p>
          <a:p>
            <a:pPr marL="0" indent="0">
              <a:buNone/>
            </a:pPr>
            <a:endParaRPr lang="en-US" dirty="0"/>
          </a:p>
          <a:p>
            <a:pPr marL="0" indent="0">
              <a:buNone/>
            </a:pPr>
            <a:endParaRPr lang="en-US" dirty="0"/>
          </a:p>
        </p:txBody>
      </p:sp>
      <p:sp>
        <p:nvSpPr>
          <p:cNvPr id="14" name="TextBox 13">
            <a:extLst>
              <a:ext uri="{FF2B5EF4-FFF2-40B4-BE49-F238E27FC236}">
                <a16:creationId xmlns:a16="http://schemas.microsoft.com/office/drawing/2014/main" id="{23BBF38B-B593-9B65-52D9-2494C8A29C07}"/>
              </a:ext>
            </a:extLst>
          </p:cNvPr>
          <p:cNvSpPr txBox="1"/>
          <p:nvPr/>
        </p:nvSpPr>
        <p:spPr>
          <a:xfrm>
            <a:off x="4608561" y="6182778"/>
            <a:ext cx="3904302" cy="338554"/>
          </a:xfrm>
          <a:prstGeom prst="rect">
            <a:avLst/>
          </a:prstGeom>
          <a:noFill/>
        </p:spPr>
        <p:txBody>
          <a:bodyPr wrap="square" rtlCol="0">
            <a:spAutoFit/>
          </a:bodyPr>
          <a:lstStyle/>
          <a:p>
            <a:pPr marL="0" indent="0">
              <a:buNone/>
            </a:pPr>
            <a:r>
              <a:rPr lang="en-US" sz="1600" i="1"/>
              <a:t>Ref. CIM 5000.3 (series)CH.5 Part 1 (5-1-8)</a:t>
            </a:r>
            <a:endParaRPr lang="en-US" sz="1600" i="1" dirty="0"/>
          </a:p>
        </p:txBody>
      </p:sp>
    </p:spTree>
    <p:extLst>
      <p:ext uri="{BB962C8B-B14F-4D97-AF65-F5344CB8AC3E}">
        <p14:creationId xmlns:p14="http://schemas.microsoft.com/office/powerpoint/2010/main" val="3385104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9A9111-F763-218F-7511-B0B291D2EFD1}"/>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Disabling Actions</a:t>
            </a:r>
            <a:br>
              <a:rPr lang="en-US" dirty="0">
                <a:solidFill>
                  <a:srgbClr val="FFFFFF"/>
                </a:solidFill>
              </a:rPr>
            </a:br>
            <a:r>
              <a:rPr lang="en-US" dirty="0">
                <a:solidFill>
                  <a:srgbClr val="FFFFFF"/>
                </a:solidFill>
              </a:rPr>
              <a:t>(Dockside)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4F738BF-F8BE-C52A-B21E-02941B4E1651}"/>
              </a:ext>
            </a:extLst>
          </p:cNvPr>
          <p:cNvSpPr>
            <a:spLocks noGrp="1"/>
          </p:cNvSpPr>
          <p:nvPr>
            <p:ph idx="1"/>
          </p:nvPr>
        </p:nvSpPr>
        <p:spPr>
          <a:xfrm>
            <a:off x="4447308" y="591344"/>
            <a:ext cx="6906491" cy="5585619"/>
          </a:xfrm>
        </p:spPr>
        <p:txBody>
          <a:bodyPr anchor="ctr">
            <a:normAutofit/>
          </a:bodyPr>
          <a:lstStyle/>
          <a:p>
            <a:r>
              <a:rPr lang="en-US" dirty="0"/>
              <a:t>If a disabling casualty is identified while the facility is moored, the facility is not authorized to get underway for a mission until the discrepancy is fully repaired.</a:t>
            </a:r>
          </a:p>
        </p:txBody>
      </p:sp>
      <p:sp>
        <p:nvSpPr>
          <p:cNvPr id="4" name="TextBox 3">
            <a:extLst>
              <a:ext uri="{FF2B5EF4-FFF2-40B4-BE49-F238E27FC236}">
                <a16:creationId xmlns:a16="http://schemas.microsoft.com/office/drawing/2014/main" id="{B5F5A6AC-FB13-C982-C03E-4A53566DB1B6}"/>
              </a:ext>
            </a:extLst>
          </p:cNvPr>
          <p:cNvSpPr txBox="1"/>
          <p:nvPr/>
        </p:nvSpPr>
        <p:spPr>
          <a:xfrm>
            <a:off x="4641599" y="6398975"/>
            <a:ext cx="3054601" cy="338554"/>
          </a:xfrm>
          <a:prstGeom prst="rect">
            <a:avLst/>
          </a:prstGeom>
          <a:noFill/>
        </p:spPr>
        <p:txBody>
          <a:bodyPr wrap="square" rtlCol="0">
            <a:spAutoFit/>
          </a:bodyPr>
          <a:lstStyle/>
          <a:p>
            <a:r>
              <a:rPr lang="en-US" sz="1600" i="1" dirty="0"/>
              <a:t>Ref: AOPG Vol 1 CH.10 (Sec C.3.b.)</a:t>
            </a:r>
          </a:p>
        </p:txBody>
      </p:sp>
    </p:spTree>
    <p:extLst>
      <p:ext uri="{BB962C8B-B14F-4D97-AF65-F5344CB8AC3E}">
        <p14:creationId xmlns:p14="http://schemas.microsoft.com/office/powerpoint/2010/main" val="2285383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419D37-5733-49EE-7F70-CAA8DEABA0E8}"/>
              </a:ext>
            </a:extLst>
          </p:cNvPr>
          <p:cNvSpPr>
            <a:spLocks noGrp="1"/>
          </p:cNvSpPr>
          <p:nvPr>
            <p:ph type="title"/>
          </p:nvPr>
        </p:nvSpPr>
        <p:spPr>
          <a:xfrm>
            <a:off x="558164" y="1153572"/>
            <a:ext cx="3329069" cy="4461163"/>
          </a:xfrm>
        </p:spPr>
        <p:txBody>
          <a:bodyPr>
            <a:normAutofit/>
          </a:bodyPr>
          <a:lstStyle/>
          <a:p>
            <a:r>
              <a:rPr lang="en-US" dirty="0">
                <a:solidFill>
                  <a:srgbClr val="FFFFFF"/>
                </a:solidFill>
              </a:rPr>
              <a:t>Restrictive Discrepancies</a:t>
            </a:r>
            <a:br>
              <a:rPr lang="en-US" dirty="0">
                <a:solidFill>
                  <a:srgbClr val="FFFFFF"/>
                </a:solidFill>
              </a:rPr>
            </a:br>
            <a:r>
              <a:rPr lang="en-US" sz="1800" dirty="0">
                <a:solidFill>
                  <a:srgbClr val="FFFFFF"/>
                </a:solidFill>
              </a:rPr>
              <a:t>Task COXN 03-03-Aux</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D847DA9-3E9C-C8AD-548E-46B172C77F6C}"/>
              </a:ext>
            </a:extLst>
          </p:cNvPr>
          <p:cNvSpPr>
            <a:spLocks noGrp="1"/>
          </p:cNvSpPr>
          <p:nvPr>
            <p:ph idx="1"/>
          </p:nvPr>
        </p:nvSpPr>
        <p:spPr>
          <a:xfrm>
            <a:off x="4447308" y="591344"/>
            <a:ext cx="6906491" cy="5585619"/>
          </a:xfrm>
        </p:spPr>
        <p:txBody>
          <a:bodyPr anchor="ctr">
            <a:normAutofit/>
          </a:bodyPr>
          <a:lstStyle/>
          <a:p>
            <a:r>
              <a:rPr lang="en-US" dirty="0"/>
              <a:t>Restrictive discrepancies restrict the operation of the facility such that it can perform some, but not all, activities safely.</a:t>
            </a:r>
          </a:p>
          <a:p>
            <a:r>
              <a:rPr lang="en-US" dirty="0"/>
              <a:t>Facilities w/ restrictive discrepancies shall be in a NMC status.</a:t>
            </a:r>
          </a:p>
          <a:p>
            <a:r>
              <a:rPr lang="en-US" dirty="0"/>
              <a:t>DIRAUX, after conducting risk management, may issue a written waiver (IAW) Chapter 10 Section F.</a:t>
            </a:r>
          </a:p>
          <a:p>
            <a:r>
              <a:rPr lang="en-US" dirty="0"/>
              <a:t>If a waiver is issued, the facility will be upgraded to Partially Mission Capable (PMC) </a:t>
            </a:r>
          </a:p>
        </p:txBody>
      </p:sp>
      <p:sp>
        <p:nvSpPr>
          <p:cNvPr id="4" name="TextBox 3">
            <a:extLst>
              <a:ext uri="{FF2B5EF4-FFF2-40B4-BE49-F238E27FC236}">
                <a16:creationId xmlns:a16="http://schemas.microsoft.com/office/drawing/2014/main" id="{BC6828FD-1011-367C-FF0F-937745B00B11}"/>
              </a:ext>
            </a:extLst>
          </p:cNvPr>
          <p:cNvSpPr txBox="1"/>
          <p:nvPr/>
        </p:nvSpPr>
        <p:spPr>
          <a:xfrm>
            <a:off x="4456868" y="6266656"/>
            <a:ext cx="3296482" cy="338554"/>
          </a:xfrm>
          <a:prstGeom prst="rect">
            <a:avLst/>
          </a:prstGeom>
          <a:noFill/>
        </p:spPr>
        <p:txBody>
          <a:bodyPr wrap="square" rtlCol="0">
            <a:spAutoFit/>
          </a:bodyPr>
          <a:lstStyle/>
          <a:p>
            <a:r>
              <a:rPr lang="en-US" sz="1600" i="1" dirty="0" err="1"/>
              <a:t>Ref:AOPG</a:t>
            </a:r>
            <a:r>
              <a:rPr lang="en-US" sz="1600" i="1" dirty="0"/>
              <a:t> Vol 1. CH.10 (Sec C.5.)</a:t>
            </a:r>
          </a:p>
        </p:txBody>
      </p:sp>
    </p:spTree>
    <p:extLst>
      <p:ext uri="{BB962C8B-B14F-4D97-AF65-F5344CB8AC3E}">
        <p14:creationId xmlns:p14="http://schemas.microsoft.com/office/powerpoint/2010/main" val="3224473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D67C14-B8F9-2254-EED2-ADC1F5D08D3E}"/>
              </a:ext>
            </a:extLst>
          </p:cNvPr>
          <p:cNvSpPr>
            <a:spLocks noGrp="1"/>
          </p:cNvSpPr>
          <p:nvPr>
            <p:ph type="title"/>
          </p:nvPr>
        </p:nvSpPr>
        <p:spPr>
          <a:xfrm>
            <a:off x="248478" y="1153572"/>
            <a:ext cx="3638756" cy="4461163"/>
          </a:xfrm>
        </p:spPr>
        <p:txBody>
          <a:bodyPr>
            <a:normAutofit/>
          </a:bodyPr>
          <a:lstStyle/>
          <a:p>
            <a:r>
              <a:rPr lang="en-US" dirty="0">
                <a:solidFill>
                  <a:srgbClr val="FFFFFF"/>
                </a:solidFill>
              </a:rPr>
              <a:t>List of Restrictive</a:t>
            </a:r>
            <a:br>
              <a:rPr lang="en-US" dirty="0">
                <a:solidFill>
                  <a:srgbClr val="FFFFFF"/>
                </a:solidFill>
              </a:rPr>
            </a:br>
            <a:r>
              <a:rPr lang="en-US" dirty="0">
                <a:solidFill>
                  <a:srgbClr val="FFFFFF"/>
                </a:solidFill>
              </a:rPr>
              <a:t>Discrepancies</a:t>
            </a:r>
            <a:br>
              <a:rPr lang="en-US" dirty="0">
                <a:solidFill>
                  <a:srgbClr val="FFFFFF"/>
                </a:solidFill>
              </a:rPr>
            </a:br>
            <a:r>
              <a:rPr lang="en-US" sz="1800" dirty="0">
                <a:solidFill>
                  <a:srgbClr val="FFFFFF"/>
                </a:solidFill>
              </a:rPr>
              <a:t>Task COXN 02-01-Aux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0028651-A521-0DBD-28DD-EFA0A292908A}"/>
              </a:ext>
            </a:extLst>
          </p:cNvPr>
          <p:cNvSpPr>
            <a:spLocks noGrp="1"/>
          </p:cNvSpPr>
          <p:nvPr>
            <p:ph idx="1"/>
          </p:nvPr>
        </p:nvSpPr>
        <p:spPr>
          <a:xfrm>
            <a:off x="4447308" y="591344"/>
            <a:ext cx="6906491" cy="5585619"/>
          </a:xfrm>
        </p:spPr>
        <p:txBody>
          <a:bodyPr anchor="ctr">
            <a:normAutofit lnSpcReduction="10000"/>
          </a:bodyPr>
          <a:lstStyle/>
          <a:p>
            <a:r>
              <a:rPr lang="en-US" b="1" dirty="0"/>
              <a:t>Engine and Vessel Systems</a:t>
            </a:r>
          </a:p>
          <a:p>
            <a:r>
              <a:rPr lang="en-US" dirty="0"/>
              <a:t>Engine(s) alarms inoperative (i.e. high-water temperature)(if installed)</a:t>
            </a:r>
          </a:p>
          <a:p>
            <a:r>
              <a:rPr lang="en-US" dirty="0"/>
              <a:t>Engine alarms inoperative (i.e. low oil pressure-if installed)</a:t>
            </a:r>
          </a:p>
          <a:p>
            <a:r>
              <a:rPr lang="en-US" b="1" dirty="0"/>
              <a:t>Electronics / Navigation</a:t>
            </a:r>
          </a:p>
          <a:p>
            <a:r>
              <a:rPr lang="en-US" dirty="0"/>
              <a:t>Radio inoperable.</a:t>
            </a:r>
          </a:p>
          <a:p>
            <a:r>
              <a:rPr lang="en-US" dirty="0"/>
              <a:t>Radar inoperable, if so equipped (for night operation or less than one mile visibility).</a:t>
            </a:r>
          </a:p>
          <a:p>
            <a:r>
              <a:rPr lang="en-US" dirty="0"/>
              <a:t>Fathometer inoperable. (if installed)</a:t>
            </a:r>
          </a:p>
          <a:p>
            <a:r>
              <a:rPr lang="en-US" dirty="0"/>
              <a:t>GPS/DGPS inoperable. (if installed)</a:t>
            </a:r>
          </a:p>
          <a:p>
            <a:r>
              <a:rPr lang="en-US" dirty="0"/>
              <a:t>Navigation light(s) inoperative.</a:t>
            </a:r>
          </a:p>
        </p:txBody>
      </p:sp>
      <p:sp>
        <p:nvSpPr>
          <p:cNvPr id="4" name="TextBox 3">
            <a:extLst>
              <a:ext uri="{FF2B5EF4-FFF2-40B4-BE49-F238E27FC236}">
                <a16:creationId xmlns:a16="http://schemas.microsoft.com/office/drawing/2014/main" id="{CE77147F-3DF1-B7AC-96FC-3E05526756DA}"/>
              </a:ext>
            </a:extLst>
          </p:cNvPr>
          <p:cNvSpPr txBox="1"/>
          <p:nvPr/>
        </p:nvSpPr>
        <p:spPr>
          <a:xfrm>
            <a:off x="4447308" y="6332815"/>
            <a:ext cx="3103094" cy="338554"/>
          </a:xfrm>
          <a:prstGeom prst="rect">
            <a:avLst/>
          </a:prstGeom>
          <a:noFill/>
        </p:spPr>
        <p:txBody>
          <a:bodyPr wrap="square" rtlCol="0">
            <a:spAutoFit/>
          </a:bodyPr>
          <a:lstStyle/>
          <a:p>
            <a:r>
              <a:rPr lang="en-US" sz="1600" i="1" dirty="0"/>
              <a:t>Ref: AOPG Vol 1 CH.10 (Sec C.6.)</a:t>
            </a:r>
          </a:p>
        </p:txBody>
      </p:sp>
    </p:spTree>
    <p:extLst>
      <p:ext uri="{BB962C8B-B14F-4D97-AF65-F5344CB8AC3E}">
        <p14:creationId xmlns:p14="http://schemas.microsoft.com/office/powerpoint/2010/main" val="4161238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617626-EB78-B34E-9D15-0E66C7A64DFD}"/>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Restrictive Actions</a:t>
            </a:r>
            <a:br>
              <a:rPr lang="en-US" dirty="0">
                <a:solidFill>
                  <a:srgbClr val="FFFFFF"/>
                </a:solidFill>
              </a:rPr>
            </a:br>
            <a:r>
              <a:rPr lang="en-US" dirty="0">
                <a:solidFill>
                  <a:srgbClr val="FFFFFF"/>
                </a:solidFill>
              </a:rPr>
              <a:t>(Underway)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EB32E59-F24C-BAEB-57B2-147B9767A6A3}"/>
              </a:ext>
            </a:extLst>
          </p:cNvPr>
          <p:cNvSpPr>
            <a:spLocks noGrp="1"/>
          </p:cNvSpPr>
          <p:nvPr>
            <p:ph idx="1"/>
          </p:nvPr>
        </p:nvSpPr>
        <p:spPr>
          <a:xfrm>
            <a:off x="4447308" y="591344"/>
            <a:ext cx="6906491" cy="5585619"/>
          </a:xfrm>
        </p:spPr>
        <p:txBody>
          <a:bodyPr anchor="ctr">
            <a:normAutofit/>
          </a:bodyPr>
          <a:lstStyle/>
          <a:p>
            <a:r>
              <a:rPr lang="en-US" dirty="0"/>
              <a:t>In the event a facility sustains a restrictive discrepancy while U/W, the coxswain shall immediately notify the OIA w/all pertinent information. </a:t>
            </a:r>
          </a:p>
          <a:p>
            <a:r>
              <a:rPr lang="en-US" dirty="0"/>
              <a:t>After boat crew evaluates potential risks, the coxswain provides a recommendation of whether to continue that mission.</a:t>
            </a:r>
          </a:p>
        </p:txBody>
      </p:sp>
      <p:sp>
        <p:nvSpPr>
          <p:cNvPr id="4" name="TextBox 3">
            <a:extLst>
              <a:ext uri="{FF2B5EF4-FFF2-40B4-BE49-F238E27FC236}">
                <a16:creationId xmlns:a16="http://schemas.microsoft.com/office/drawing/2014/main" id="{F432AEBE-2F41-F33E-C566-98FA8E429DB5}"/>
              </a:ext>
            </a:extLst>
          </p:cNvPr>
          <p:cNvSpPr txBox="1"/>
          <p:nvPr/>
        </p:nvSpPr>
        <p:spPr>
          <a:xfrm>
            <a:off x="4641599" y="6081990"/>
            <a:ext cx="3180497" cy="338554"/>
          </a:xfrm>
          <a:prstGeom prst="rect">
            <a:avLst/>
          </a:prstGeom>
          <a:noFill/>
        </p:spPr>
        <p:txBody>
          <a:bodyPr wrap="square" rtlCol="0">
            <a:spAutoFit/>
          </a:bodyPr>
          <a:lstStyle/>
          <a:p>
            <a:r>
              <a:rPr lang="en-US" sz="1600" dirty="0"/>
              <a:t>Ref: AOPG Vol 1 CH.10 (Sec C.5.a.)</a:t>
            </a:r>
          </a:p>
        </p:txBody>
      </p:sp>
    </p:spTree>
    <p:extLst>
      <p:ext uri="{BB962C8B-B14F-4D97-AF65-F5344CB8AC3E}">
        <p14:creationId xmlns:p14="http://schemas.microsoft.com/office/powerpoint/2010/main" val="1558828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62F6B1-FEB4-1BC6-A574-17E1C64156C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Restrictive Actions</a:t>
            </a:r>
            <a:br>
              <a:rPr lang="en-US" dirty="0">
                <a:solidFill>
                  <a:srgbClr val="FFFFFF"/>
                </a:solidFill>
              </a:rPr>
            </a:br>
            <a:r>
              <a:rPr lang="en-US" dirty="0">
                <a:solidFill>
                  <a:srgbClr val="FFFFFF"/>
                </a:solidFill>
              </a:rPr>
              <a:t>(Dockside)</a:t>
            </a:r>
            <a:br>
              <a:rPr lang="en-US" dirty="0">
                <a:solidFill>
                  <a:srgbClr val="FFFFFF"/>
                </a:solidFill>
              </a:rPr>
            </a:br>
            <a:r>
              <a:rPr lang="en-US" sz="1800" dirty="0">
                <a:solidFill>
                  <a:srgbClr val="FFFFFF"/>
                </a:solidFill>
              </a:rPr>
              <a:t>Task COXN 03-03-Aux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4EE15B-3EC7-E0A1-1969-9F1FF90FCEE3}"/>
              </a:ext>
            </a:extLst>
          </p:cNvPr>
          <p:cNvSpPr>
            <a:spLocks noGrp="1"/>
          </p:cNvSpPr>
          <p:nvPr>
            <p:ph idx="1"/>
          </p:nvPr>
        </p:nvSpPr>
        <p:spPr>
          <a:xfrm>
            <a:off x="4447308" y="591344"/>
            <a:ext cx="6906491" cy="5585619"/>
          </a:xfrm>
        </p:spPr>
        <p:txBody>
          <a:bodyPr anchor="ctr">
            <a:normAutofit/>
          </a:bodyPr>
          <a:lstStyle/>
          <a:p>
            <a:r>
              <a:rPr lang="en-US" dirty="0"/>
              <a:t>Facilities shall not get underway until the discrepancy is repaired, or a waiver has been granted (IAW) Chapter 10 Section F.</a:t>
            </a:r>
          </a:p>
        </p:txBody>
      </p:sp>
    </p:spTree>
    <p:extLst>
      <p:ext uri="{BB962C8B-B14F-4D97-AF65-F5344CB8AC3E}">
        <p14:creationId xmlns:p14="http://schemas.microsoft.com/office/powerpoint/2010/main" val="3550944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606BE9-E709-5322-61B0-B47BB06AA148}"/>
              </a:ext>
            </a:extLst>
          </p:cNvPr>
          <p:cNvSpPr>
            <a:spLocks noGrp="1"/>
          </p:cNvSpPr>
          <p:nvPr>
            <p:ph type="title"/>
          </p:nvPr>
        </p:nvSpPr>
        <p:spPr>
          <a:xfrm>
            <a:off x="427383" y="1153572"/>
            <a:ext cx="3459851" cy="4461163"/>
          </a:xfrm>
        </p:spPr>
        <p:txBody>
          <a:bodyPr>
            <a:normAutofit/>
          </a:bodyPr>
          <a:lstStyle/>
          <a:p>
            <a:r>
              <a:rPr lang="en-US" dirty="0">
                <a:solidFill>
                  <a:srgbClr val="FFFFFF"/>
                </a:solidFill>
              </a:rPr>
              <a:t>PPE Requirements</a:t>
            </a:r>
            <a:br>
              <a:rPr lang="en-US" dirty="0">
                <a:solidFill>
                  <a:srgbClr val="FFFFFF"/>
                </a:solidFill>
              </a:rPr>
            </a:br>
            <a:r>
              <a:rPr lang="en-US" sz="1800" dirty="0">
                <a:solidFill>
                  <a:srgbClr val="FFFFFF"/>
                </a:solidFill>
              </a:rPr>
              <a:t>Task COXN 03-03-Aux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Content Placeholder 4" descr="A picture containing chart&#10;&#10;Description automatically generated">
            <a:extLst>
              <a:ext uri="{FF2B5EF4-FFF2-40B4-BE49-F238E27FC236}">
                <a16:creationId xmlns:a16="http://schemas.microsoft.com/office/drawing/2014/main" id="{0B19BB12-5A20-7C8A-B347-7D7F3478114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67272" y="715617"/>
            <a:ext cx="7597345" cy="6142382"/>
          </a:xfrm>
        </p:spPr>
      </p:pic>
    </p:spTree>
    <p:extLst>
      <p:ext uri="{BB962C8B-B14F-4D97-AF65-F5344CB8AC3E}">
        <p14:creationId xmlns:p14="http://schemas.microsoft.com/office/powerpoint/2010/main" val="2166419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57D141-FC1C-31F4-6B6D-6C9452FCB57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PPE Waiver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A87146-6693-8A37-9F79-E8830DA64958}"/>
              </a:ext>
            </a:extLst>
          </p:cNvPr>
          <p:cNvSpPr>
            <a:spLocks noGrp="1"/>
          </p:cNvSpPr>
          <p:nvPr>
            <p:ph idx="1"/>
          </p:nvPr>
        </p:nvSpPr>
        <p:spPr>
          <a:xfrm>
            <a:off x="4447308" y="591344"/>
            <a:ext cx="6906491" cy="5585619"/>
          </a:xfrm>
        </p:spPr>
        <p:txBody>
          <a:bodyPr anchor="ctr">
            <a:normAutofit/>
          </a:bodyPr>
          <a:lstStyle/>
          <a:p>
            <a:r>
              <a:rPr lang="en-US" dirty="0"/>
              <a:t>The Operational Commander (OPCON) or CO/OIC may waive, on a single sortie basis, the wearing of hypothermia protective device, if the degree of risk of hypothermia is minimal (e.g. non-hazardous, daylight operations in calm water).</a:t>
            </a:r>
          </a:p>
          <a:p>
            <a:r>
              <a:rPr lang="en-US" dirty="0"/>
              <a:t>The operator may request a waiver thru the OIA, when there is concern about adverse effect of “thermal stress”.</a:t>
            </a:r>
          </a:p>
          <a:p>
            <a:r>
              <a:rPr lang="en-US" dirty="0"/>
              <a:t>Auxiliarist are still required to carry waived hypothermia protective device onboard the facility.</a:t>
            </a:r>
          </a:p>
        </p:txBody>
      </p:sp>
      <p:sp>
        <p:nvSpPr>
          <p:cNvPr id="4" name="TextBox 3">
            <a:extLst>
              <a:ext uri="{FF2B5EF4-FFF2-40B4-BE49-F238E27FC236}">
                <a16:creationId xmlns:a16="http://schemas.microsoft.com/office/drawing/2014/main" id="{A19A01D0-FD69-1C17-0008-88CFA2A3C6ED}"/>
              </a:ext>
            </a:extLst>
          </p:cNvPr>
          <p:cNvSpPr txBox="1"/>
          <p:nvPr/>
        </p:nvSpPr>
        <p:spPr>
          <a:xfrm>
            <a:off x="4641599" y="6169580"/>
            <a:ext cx="3965688" cy="338554"/>
          </a:xfrm>
          <a:prstGeom prst="rect">
            <a:avLst/>
          </a:prstGeom>
          <a:noFill/>
        </p:spPr>
        <p:txBody>
          <a:bodyPr wrap="square" rtlCol="0">
            <a:spAutoFit/>
          </a:bodyPr>
          <a:lstStyle/>
          <a:p>
            <a:r>
              <a:rPr lang="en-US" sz="1600" i="1" dirty="0"/>
              <a:t>Ref: AOPG Vol 1 CH.10 (Sec F.6.)</a:t>
            </a:r>
          </a:p>
        </p:txBody>
      </p:sp>
    </p:spTree>
    <p:extLst>
      <p:ext uri="{BB962C8B-B14F-4D97-AF65-F5344CB8AC3E}">
        <p14:creationId xmlns:p14="http://schemas.microsoft.com/office/powerpoint/2010/main" val="483015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783AAB-F7DD-2B8E-54EE-A9EE78BFABC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Night Certification Waiver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100ECEC-BADC-B728-45C1-CEFC12FAB75B}"/>
              </a:ext>
            </a:extLst>
          </p:cNvPr>
          <p:cNvSpPr>
            <a:spLocks noGrp="1"/>
          </p:cNvSpPr>
          <p:nvPr>
            <p:ph idx="1"/>
          </p:nvPr>
        </p:nvSpPr>
        <p:spPr>
          <a:xfrm>
            <a:off x="4447308" y="591344"/>
            <a:ext cx="6906491" cy="5585619"/>
          </a:xfrm>
        </p:spPr>
        <p:txBody>
          <a:bodyPr anchor="ctr">
            <a:normAutofit/>
          </a:bodyPr>
          <a:lstStyle/>
          <a:p>
            <a:r>
              <a:rPr lang="en-US" dirty="0"/>
              <a:t>The requirement for a fully nighttime certified boat crew may be waived, on a case-by-case basis in order to complete the mission.</a:t>
            </a:r>
          </a:p>
          <a:p>
            <a:r>
              <a:rPr lang="en-US" dirty="0"/>
              <a:t>Clear communication &amp; complete understanding between the OIA &amp; the coxswain. In instances where the waiver has been granted by the OIA, the final decision regarding the safety of continuing the mission rests with the coxswain unless otherwise assessed by the OIA based on available information.</a:t>
            </a:r>
          </a:p>
        </p:txBody>
      </p:sp>
      <p:sp>
        <p:nvSpPr>
          <p:cNvPr id="4" name="TextBox 3">
            <a:extLst>
              <a:ext uri="{FF2B5EF4-FFF2-40B4-BE49-F238E27FC236}">
                <a16:creationId xmlns:a16="http://schemas.microsoft.com/office/drawing/2014/main" id="{469B9D8B-D620-16D3-422A-E205850E8102}"/>
              </a:ext>
            </a:extLst>
          </p:cNvPr>
          <p:cNvSpPr txBox="1"/>
          <p:nvPr/>
        </p:nvSpPr>
        <p:spPr>
          <a:xfrm>
            <a:off x="4593991" y="6100841"/>
            <a:ext cx="4083433" cy="338554"/>
          </a:xfrm>
          <a:prstGeom prst="rect">
            <a:avLst/>
          </a:prstGeom>
          <a:noFill/>
        </p:spPr>
        <p:txBody>
          <a:bodyPr wrap="square" rtlCol="0">
            <a:spAutoFit/>
          </a:bodyPr>
          <a:lstStyle/>
          <a:p>
            <a:r>
              <a:rPr lang="en-US" sz="1600" i="1" dirty="0"/>
              <a:t>Ref: BSX Policy Letter 24-01</a:t>
            </a:r>
          </a:p>
        </p:txBody>
      </p:sp>
    </p:spTree>
    <p:extLst>
      <p:ext uri="{BB962C8B-B14F-4D97-AF65-F5344CB8AC3E}">
        <p14:creationId xmlns:p14="http://schemas.microsoft.com/office/powerpoint/2010/main" val="4056164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0ACCF9-B091-F895-CF69-E38BAEAE5F12}"/>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Night Operations Waiver</a:t>
            </a:r>
            <a:br>
              <a:rPr lang="en-US" dirty="0">
                <a:solidFill>
                  <a:srgbClr val="FFFFFF"/>
                </a:solidFill>
              </a:rPr>
            </a:br>
            <a:r>
              <a:rPr lang="en-US" dirty="0">
                <a:solidFill>
                  <a:srgbClr val="FFFFFF"/>
                </a:solidFill>
              </a:rPr>
              <a:t>(Underway)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208F7EE-74A0-4081-ECB0-0BF663E5B528}"/>
              </a:ext>
            </a:extLst>
          </p:cNvPr>
          <p:cNvSpPr>
            <a:spLocks noGrp="1"/>
          </p:cNvSpPr>
          <p:nvPr>
            <p:ph idx="1"/>
          </p:nvPr>
        </p:nvSpPr>
        <p:spPr>
          <a:xfrm>
            <a:off x="4447308" y="591344"/>
            <a:ext cx="6906491" cy="5585619"/>
          </a:xfrm>
        </p:spPr>
        <p:txBody>
          <a:bodyPr anchor="ctr">
            <a:normAutofit lnSpcReduction="10000"/>
          </a:bodyPr>
          <a:lstStyle/>
          <a:p>
            <a:r>
              <a:rPr lang="en-US" dirty="0"/>
              <a:t>If underway, the coxswain identifies that the facility doesn’t have a complete crew that is certified to conduct night operations must seek a waiver to operate past sunset from the OIA as soon as it becomes apparent to any of the crew there is a possibility for the facility to remain u/w past sunset.</a:t>
            </a:r>
          </a:p>
          <a:p>
            <a:r>
              <a:rPr lang="en-US" dirty="0"/>
              <a:t>This includes when a tow will extend past sunset, response to SAR case will require operations past sunset, or a return transit to mooring.</a:t>
            </a:r>
          </a:p>
          <a:p>
            <a:r>
              <a:rPr lang="en-US" dirty="0"/>
              <a:t>OIA verbal granting of waiver is authorized.</a:t>
            </a:r>
          </a:p>
          <a:p>
            <a:r>
              <a:rPr lang="en-US" dirty="0"/>
              <a:t>Comments shall be added by the OIA to the Patrol Order that waiver was issued.</a:t>
            </a:r>
          </a:p>
        </p:txBody>
      </p:sp>
      <p:sp>
        <p:nvSpPr>
          <p:cNvPr id="4" name="TextBox 3">
            <a:extLst>
              <a:ext uri="{FF2B5EF4-FFF2-40B4-BE49-F238E27FC236}">
                <a16:creationId xmlns:a16="http://schemas.microsoft.com/office/drawing/2014/main" id="{78339098-8246-61F0-E32C-98FE57F8CF10}"/>
              </a:ext>
            </a:extLst>
          </p:cNvPr>
          <p:cNvSpPr txBox="1"/>
          <p:nvPr/>
        </p:nvSpPr>
        <p:spPr>
          <a:xfrm>
            <a:off x="4681330" y="6341165"/>
            <a:ext cx="3985592" cy="338554"/>
          </a:xfrm>
          <a:prstGeom prst="rect">
            <a:avLst/>
          </a:prstGeom>
          <a:noFill/>
        </p:spPr>
        <p:txBody>
          <a:bodyPr wrap="square" rtlCol="0">
            <a:spAutoFit/>
          </a:bodyPr>
          <a:lstStyle/>
          <a:p>
            <a:r>
              <a:rPr lang="en-US" sz="1600" i="1" dirty="0"/>
              <a:t>Ref: BSX Policy Letter 24-01</a:t>
            </a:r>
          </a:p>
        </p:txBody>
      </p:sp>
    </p:spTree>
    <p:extLst>
      <p:ext uri="{BB962C8B-B14F-4D97-AF65-F5344CB8AC3E}">
        <p14:creationId xmlns:p14="http://schemas.microsoft.com/office/powerpoint/2010/main" val="4079697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A8D4F6-7513-A529-63FB-107BB1D958D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Night Operations Waiver</a:t>
            </a:r>
            <a:br>
              <a:rPr lang="en-US" dirty="0">
                <a:solidFill>
                  <a:srgbClr val="FFFFFF"/>
                </a:solidFill>
              </a:rPr>
            </a:br>
            <a:r>
              <a:rPr lang="en-US" dirty="0">
                <a:solidFill>
                  <a:srgbClr val="FFFFFF"/>
                </a:solidFill>
              </a:rPr>
              <a:t>(Moored)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1D29A7F-69DB-41DA-5DA3-B52B2B1429A7}"/>
              </a:ext>
            </a:extLst>
          </p:cNvPr>
          <p:cNvSpPr>
            <a:spLocks noGrp="1"/>
          </p:cNvSpPr>
          <p:nvPr>
            <p:ph idx="1"/>
          </p:nvPr>
        </p:nvSpPr>
        <p:spPr>
          <a:xfrm>
            <a:off x="4447308" y="591344"/>
            <a:ext cx="6906491" cy="5585619"/>
          </a:xfrm>
        </p:spPr>
        <p:txBody>
          <a:bodyPr anchor="ctr">
            <a:normAutofit/>
          </a:bodyPr>
          <a:lstStyle/>
          <a:p>
            <a:r>
              <a:rPr lang="en-US" dirty="0"/>
              <a:t>If not u/w with the possibility that the facility’s operations will extend beyond sunset, for any reason, then the coxswain must obtain a waiver, following the requirements IAW AOPG Vol 1, CH.10 (Sec F.7.) prior to requesting patrol order or getting underway w/ approved patrol orders.</a:t>
            </a:r>
          </a:p>
          <a:p>
            <a:endParaRPr lang="en-US" dirty="0"/>
          </a:p>
          <a:p>
            <a:r>
              <a:rPr lang="en-US" dirty="0"/>
              <a:t>Authority for granting waiver resides with the OIA.</a:t>
            </a:r>
          </a:p>
        </p:txBody>
      </p:sp>
      <p:sp>
        <p:nvSpPr>
          <p:cNvPr id="4" name="TextBox 3">
            <a:extLst>
              <a:ext uri="{FF2B5EF4-FFF2-40B4-BE49-F238E27FC236}">
                <a16:creationId xmlns:a16="http://schemas.microsoft.com/office/drawing/2014/main" id="{180EBFB5-2365-2B2C-E90B-43550DE141B1}"/>
              </a:ext>
            </a:extLst>
          </p:cNvPr>
          <p:cNvSpPr txBox="1"/>
          <p:nvPr/>
        </p:nvSpPr>
        <p:spPr>
          <a:xfrm>
            <a:off x="4661452" y="6351104"/>
            <a:ext cx="3051313" cy="369332"/>
          </a:xfrm>
          <a:prstGeom prst="rect">
            <a:avLst/>
          </a:prstGeom>
          <a:noFill/>
        </p:spPr>
        <p:txBody>
          <a:bodyPr wrap="square" rtlCol="0">
            <a:spAutoFit/>
          </a:bodyPr>
          <a:lstStyle/>
          <a:p>
            <a:r>
              <a:rPr lang="en-US" dirty="0"/>
              <a:t>Ref. BSX Policy Letter 24-01</a:t>
            </a:r>
          </a:p>
        </p:txBody>
      </p:sp>
    </p:spTree>
    <p:extLst>
      <p:ext uri="{BB962C8B-B14F-4D97-AF65-F5344CB8AC3E}">
        <p14:creationId xmlns:p14="http://schemas.microsoft.com/office/powerpoint/2010/main" val="311174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9EC81C-B251-4B97-D2AA-AD0EC6C10ACA}"/>
              </a:ext>
            </a:extLst>
          </p:cNvPr>
          <p:cNvSpPr>
            <a:spLocks noGrp="1"/>
          </p:cNvSpPr>
          <p:nvPr>
            <p:ph type="title"/>
          </p:nvPr>
        </p:nvSpPr>
        <p:spPr>
          <a:xfrm>
            <a:off x="686834" y="1153572"/>
            <a:ext cx="3200400" cy="4461163"/>
          </a:xfrm>
        </p:spPr>
        <p:txBody>
          <a:bodyPr>
            <a:normAutofit/>
          </a:bodyPr>
          <a:lstStyle/>
          <a:p>
            <a:r>
              <a:rPr lang="en-US">
                <a:solidFill>
                  <a:srgbClr val="FFFFFF"/>
                </a:solidFill>
              </a:rPr>
              <a:t>Coast Guard Auxiliary Purpose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871E41A-28F4-9264-6B4D-AF782D2AE45D}"/>
              </a:ext>
            </a:extLst>
          </p:cNvPr>
          <p:cNvSpPr>
            <a:spLocks noGrp="1"/>
          </p:cNvSpPr>
          <p:nvPr>
            <p:ph idx="1"/>
          </p:nvPr>
        </p:nvSpPr>
        <p:spPr>
          <a:xfrm>
            <a:off x="4447308" y="591344"/>
            <a:ext cx="6906491" cy="5585619"/>
          </a:xfrm>
        </p:spPr>
        <p:txBody>
          <a:bodyPr anchor="ctr">
            <a:normAutofit/>
          </a:bodyPr>
          <a:lstStyle/>
          <a:p>
            <a:r>
              <a:rPr lang="en-US" sz="2600" dirty="0"/>
              <a:t>In accordance with (IAW) 14 USC 822 to assist Coast Guard:</a:t>
            </a:r>
          </a:p>
          <a:p>
            <a:endParaRPr lang="en-US" sz="2600" dirty="0"/>
          </a:p>
          <a:p>
            <a:pPr marL="514350" indent="-514350">
              <a:buFont typeface="+mj-lt"/>
              <a:buAutoNum type="arabicPeriod"/>
            </a:pPr>
            <a:r>
              <a:rPr lang="en-US" sz="2600" dirty="0"/>
              <a:t>Promote </a:t>
            </a:r>
            <a:r>
              <a:rPr lang="en-US" sz="2600" b="1" dirty="0"/>
              <a:t>safety</a:t>
            </a:r>
            <a:r>
              <a:rPr lang="en-US" sz="2600" dirty="0"/>
              <a:t> and effect rescues.</a:t>
            </a:r>
          </a:p>
          <a:p>
            <a:pPr marL="514350" indent="-514350">
              <a:buFont typeface="+mj-lt"/>
              <a:buAutoNum type="arabicPeriod"/>
            </a:pPr>
            <a:r>
              <a:rPr lang="en-US" sz="2600" dirty="0"/>
              <a:t>Promote efficient operation of motorboats &amp; yachts.</a:t>
            </a:r>
          </a:p>
          <a:p>
            <a:pPr marL="514350" indent="-514350">
              <a:buFont typeface="+mj-lt"/>
              <a:buAutoNum type="arabicPeriod"/>
            </a:pPr>
            <a:r>
              <a:rPr lang="en-US" sz="2600" dirty="0"/>
              <a:t>Foster knowledge of compliance w/laws, rules &amp; regulations.</a:t>
            </a:r>
          </a:p>
          <a:p>
            <a:pPr marL="514350" indent="-514350">
              <a:buFont typeface="+mj-lt"/>
              <a:buAutoNum type="arabicPeriod"/>
            </a:pPr>
            <a:r>
              <a:rPr lang="en-US" sz="2600" dirty="0"/>
              <a:t>Facilitate other operations for Coast Guard.</a:t>
            </a:r>
          </a:p>
          <a:p>
            <a:pPr marL="0" indent="0">
              <a:buNone/>
            </a:pPr>
            <a:endParaRPr lang="en-US" sz="2600" dirty="0"/>
          </a:p>
          <a:p>
            <a:pPr marL="0" indent="0">
              <a:buNone/>
            </a:pPr>
            <a:r>
              <a:rPr lang="en-US" sz="1600" i="1" dirty="0"/>
              <a:t>Ref. CIM 5000.3 (series) CH1 Part 4 (1-4-2) </a:t>
            </a:r>
          </a:p>
        </p:txBody>
      </p:sp>
    </p:spTree>
    <p:extLst>
      <p:ext uri="{BB962C8B-B14F-4D97-AF65-F5344CB8AC3E}">
        <p14:creationId xmlns:p14="http://schemas.microsoft.com/office/powerpoint/2010/main" val="17166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513722-CB24-044C-28B4-9F45122A6BC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Conclusion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51F0DD9-F7F5-6B95-DFEE-C63EA7EC90BF}"/>
              </a:ext>
            </a:extLst>
          </p:cNvPr>
          <p:cNvSpPr>
            <a:spLocks noGrp="1"/>
          </p:cNvSpPr>
          <p:nvPr>
            <p:ph idx="1"/>
          </p:nvPr>
        </p:nvSpPr>
        <p:spPr>
          <a:xfrm>
            <a:off x="4447308" y="591344"/>
            <a:ext cx="6906491" cy="5585619"/>
          </a:xfrm>
        </p:spPr>
        <p:txBody>
          <a:bodyPr anchor="ctr">
            <a:normAutofit/>
          </a:bodyPr>
          <a:lstStyle/>
          <a:p>
            <a:pPr marL="0" indent="0">
              <a:buNone/>
            </a:pPr>
            <a:r>
              <a:rPr lang="en-US" b="1" dirty="0"/>
              <a:t>Types of Waivers</a:t>
            </a:r>
          </a:p>
          <a:p>
            <a:pPr marL="0" indent="0">
              <a:buNone/>
            </a:pPr>
            <a:endParaRPr lang="en-US" b="1" dirty="0"/>
          </a:p>
          <a:p>
            <a:pPr marL="514350" indent="-514350">
              <a:buFont typeface="+mj-lt"/>
              <a:buAutoNum type="arabicPeriod"/>
            </a:pPr>
            <a:r>
              <a:rPr lang="en-US" dirty="0"/>
              <a:t>Fatigue</a:t>
            </a:r>
          </a:p>
          <a:p>
            <a:pPr marL="514350" indent="-514350">
              <a:buFont typeface="+mj-lt"/>
              <a:buAutoNum type="arabicPeriod"/>
            </a:pPr>
            <a:r>
              <a:rPr lang="en-US" dirty="0"/>
              <a:t>Minimum Crew Requirements</a:t>
            </a:r>
          </a:p>
          <a:p>
            <a:pPr marL="514350" indent="-514350">
              <a:buFont typeface="+mj-lt"/>
              <a:buAutoNum type="arabicPeriod"/>
            </a:pPr>
            <a:r>
              <a:rPr lang="en-US" dirty="0"/>
              <a:t>Restrictive</a:t>
            </a:r>
          </a:p>
          <a:p>
            <a:pPr marL="514350" indent="-514350">
              <a:buFont typeface="+mj-lt"/>
              <a:buAutoNum type="arabicPeriod"/>
            </a:pPr>
            <a:r>
              <a:rPr lang="en-US" dirty="0"/>
              <a:t>PPE</a:t>
            </a:r>
          </a:p>
          <a:p>
            <a:pPr marL="514350" indent="-514350">
              <a:buFont typeface="+mj-lt"/>
              <a:buAutoNum type="arabicPeriod"/>
            </a:pPr>
            <a:r>
              <a:rPr lang="en-US" dirty="0"/>
              <a:t>Night Certification</a:t>
            </a:r>
          </a:p>
        </p:txBody>
      </p:sp>
      <p:sp>
        <p:nvSpPr>
          <p:cNvPr id="4" name="TextBox 3">
            <a:extLst>
              <a:ext uri="{FF2B5EF4-FFF2-40B4-BE49-F238E27FC236}">
                <a16:creationId xmlns:a16="http://schemas.microsoft.com/office/drawing/2014/main" id="{8C2547D0-0AE2-8505-AD43-E1D2F3C60727}"/>
              </a:ext>
            </a:extLst>
          </p:cNvPr>
          <p:cNvSpPr txBox="1"/>
          <p:nvPr/>
        </p:nvSpPr>
        <p:spPr>
          <a:xfrm>
            <a:off x="4630366" y="6352162"/>
            <a:ext cx="3599234" cy="369332"/>
          </a:xfrm>
          <a:prstGeom prst="rect">
            <a:avLst/>
          </a:prstGeom>
          <a:noFill/>
        </p:spPr>
        <p:txBody>
          <a:bodyPr wrap="square" rtlCol="0">
            <a:spAutoFit/>
          </a:bodyPr>
          <a:lstStyle/>
          <a:p>
            <a:r>
              <a:rPr lang="en-US" dirty="0"/>
              <a:t>Ref: AOPG Vol 1 CH.10 (Sec F.1.)</a:t>
            </a:r>
          </a:p>
        </p:txBody>
      </p:sp>
    </p:spTree>
    <p:extLst>
      <p:ext uri="{BB962C8B-B14F-4D97-AF65-F5344CB8AC3E}">
        <p14:creationId xmlns:p14="http://schemas.microsoft.com/office/powerpoint/2010/main" val="1140746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E9E4D8-ED3D-8A53-CE0A-736252B322A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Waiver Authority</a:t>
            </a:r>
            <a:br>
              <a:rPr lang="en-US" dirty="0">
                <a:solidFill>
                  <a:srgbClr val="FFFFFF"/>
                </a:solidFill>
              </a:rPr>
            </a:br>
            <a:r>
              <a:rPr lang="en-US" dirty="0">
                <a:solidFill>
                  <a:srgbClr val="FFFFFF"/>
                </a:solidFill>
              </a:rPr>
              <a:t>Simplified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6" name="Content Placeholder 5">
            <a:extLst>
              <a:ext uri="{FF2B5EF4-FFF2-40B4-BE49-F238E27FC236}">
                <a16:creationId xmlns:a16="http://schemas.microsoft.com/office/drawing/2014/main" id="{70B25A0A-3964-7978-DD33-BBA60D287598}"/>
              </a:ext>
            </a:extLst>
          </p:cNvPr>
          <p:cNvGraphicFramePr>
            <a:graphicFrameLocks noGrp="1"/>
          </p:cNvGraphicFramePr>
          <p:nvPr>
            <p:ph idx="1"/>
            <p:extLst>
              <p:ext uri="{D42A27DB-BD31-4B8C-83A1-F6EECF244321}">
                <p14:modId xmlns:p14="http://schemas.microsoft.com/office/powerpoint/2010/main" val="746006898"/>
              </p:ext>
            </p:extLst>
          </p:nvPr>
        </p:nvGraphicFramePr>
        <p:xfrm>
          <a:off x="4260126" y="2170812"/>
          <a:ext cx="7529208" cy="3231155"/>
        </p:xfrm>
        <a:graphic>
          <a:graphicData uri="http://schemas.openxmlformats.org/drawingml/2006/table">
            <a:tbl>
              <a:tblPr firstRow="1" bandRow="1">
                <a:tableStyleId>{00A15C55-8517-42AA-B614-E9B94910E393}</a:tableStyleId>
              </a:tblPr>
              <a:tblGrid>
                <a:gridCol w="2509736">
                  <a:extLst>
                    <a:ext uri="{9D8B030D-6E8A-4147-A177-3AD203B41FA5}">
                      <a16:colId xmlns:a16="http://schemas.microsoft.com/office/drawing/2014/main" val="2055268184"/>
                    </a:ext>
                  </a:extLst>
                </a:gridCol>
                <a:gridCol w="2509736">
                  <a:extLst>
                    <a:ext uri="{9D8B030D-6E8A-4147-A177-3AD203B41FA5}">
                      <a16:colId xmlns:a16="http://schemas.microsoft.com/office/drawing/2014/main" val="2152080887"/>
                    </a:ext>
                  </a:extLst>
                </a:gridCol>
                <a:gridCol w="2509736">
                  <a:extLst>
                    <a:ext uri="{9D8B030D-6E8A-4147-A177-3AD203B41FA5}">
                      <a16:colId xmlns:a16="http://schemas.microsoft.com/office/drawing/2014/main" val="3453699339"/>
                    </a:ext>
                  </a:extLst>
                </a:gridCol>
              </a:tblGrid>
              <a:tr h="298173">
                <a:tc>
                  <a:txBody>
                    <a:bodyPr/>
                    <a:lstStyle/>
                    <a:p>
                      <a:r>
                        <a:rPr lang="en-US" dirty="0"/>
                        <a:t>Waiver Type</a:t>
                      </a:r>
                    </a:p>
                  </a:txBody>
                  <a:tcPr/>
                </a:tc>
                <a:tc>
                  <a:txBody>
                    <a:bodyPr/>
                    <a:lstStyle/>
                    <a:p>
                      <a:r>
                        <a:rPr lang="en-US" dirty="0"/>
                        <a:t>Thru</a:t>
                      </a:r>
                    </a:p>
                  </a:txBody>
                  <a:tcPr/>
                </a:tc>
                <a:tc>
                  <a:txBody>
                    <a:bodyPr/>
                    <a:lstStyle/>
                    <a:p>
                      <a:r>
                        <a:rPr lang="en-US" dirty="0"/>
                        <a:t>Granting Authority</a:t>
                      </a:r>
                    </a:p>
                  </a:txBody>
                  <a:tcPr/>
                </a:tc>
                <a:extLst>
                  <a:ext uri="{0D108BD9-81ED-4DB2-BD59-A6C34878D82A}">
                    <a16:rowId xmlns:a16="http://schemas.microsoft.com/office/drawing/2014/main" val="809568110"/>
                  </a:ext>
                </a:extLst>
              </a:tr>
              <a:tr h="298173">
                <a:tc>
                  <a:txBody>
                    <a:bodyPr/>
                    <a:lstStyle/>
                    <a:p>
                      <a:r>
                        <a:rPr lang="en-US" dirty="0"/>
                        <a:t>Fatigue</a:t>
                      </a:r>
                    </a:p>
                  </a:txBody>
                  <a:tcPr/>
                </a:tc>
                <a:tc>
                  <a:txBody>
                    <a:bodyPr/>
                    <a:lstStyle/>
                    <a:p>
                      <a:r>
                        <a:rPr lang="en-US" dirty="0"/>
                        <a:t>OIA/ SECTOR</a:t>
                      </a:r>
                    </a:p>
                  </a:txBody>
                  <a:tcPr/>
                </a:tc>
                <a:tc>
                  <a:txBody>
                    <a:bodyPr/>
                    <a:lstStyle/>
                    <a:p>
                      <a:r>
                        <a:rPr lang="en-US" dirty="0"/>
                        <a:t>Operational Commander</a:t>
                      </a:r>
                    </a:p>
                  </a:txBody>
                  <a:tcPr/>
                </a:tc>
                <a:extLst>
                  <a:ext uri="{0D108BD9-81ED-4DB2-BD59-A6C34878D82A}">
                    <a16:rowId xmlns:a16="http://schemas.microsoft.com/office/drawing/2014/main" val="3362057842"/>
                  </a:ext>
                </a:extLst>
              </a:tr>
              <a:tr h="267340">
                <a:tc>
                  <a:txBody>
                    <a:bodyPr/>
                    <a:lstStyle/>
                    <a:p>
                      <a:r>
                        <a:rPr lang="en-US" dirty="0"/>
                        <a:t>Minimum Crew Requirement</a:t>
                      </a:r>
                    </a:p>
                  </a:txBody>
                  <a:tcPr/>
                </a:tc>
                <a:tc>
                  <a:txBody>
                    <a:bodyPr/>
                    <a:lstStyle/>
                    <a:p>
                      <a:r>
                        <a:rPr lang="en-US" dirty="0"/>
                        <a:t>OIA / SECTOR</a:t>
                      </a:r>
                    </a:p>
                  </a:txBody>
                  <a:tcPr/>
                </a:tc>
                <a:tc>
                  <a:txBody>
                    <a:bodyPr/>
                    <a:lstStyle/>
                    <a:p>
                      <a:r>
                        <a:rPr lang="en-US" dirty="0"/>
                        <a:t>DIRAUX /OTO</a:t>
                      </a:r>
                    </a:p>
                  </a:txBody>
                  <a:tcPr/>
                </a:tc>
                <a:extLst>
                  <a:ext uri="{0D108BD9-81ED-4DB2-BD59-A6C34878D82A}">
                    <a16:rowId xmlns:a16="http://schemas.microsoft.com/office/drawing/2014/main" val="3915138721"/>
                  </a:ext>
                </a:extLst>
              </a:tr>
              <a:tr h="298173">
                <a:tc>
                  <a:txBody>
                    <a:bodyPr/>
                    <a:lstStyle/>
                    <a:p>
                      <a:r>
                        <a:rPr lang="en-US" dirty="0"/>
                        <a:t>Restrictive</a:t>
                      </a:r>
                    </a:p>
                  </a:txBody>
                  <a:tcPr/>
                </a:tc>
                <a:tc>
                  <a:txBody>
                    <a:bodyPr/>
                    <a:lstStyle/>
                    <a:p>
                      <a:r>
                        <a:rPr lang="en-US" dirty="0"/>
                        <a:t>OIA / SECTOR</a:t>
                      </a:r>
                    </a:p>
                  </a:txBody>
                  <a:tcPr/>
                </a:tc>
                <a:tc>
                  <a:txBody>
                    <a:bodyPr/>
                    <a:lstStyle/>
                    <a:p>
                      <a:r>
                        <a:rPr lang="en-US" dirty="0"/>
                        <a:t>DIRAUX / OTO</a:t>
                      </a:r>
                    </a:p>
                  </a:txBody>
                  <a:tcPr/>
                </a:tc>
                <a:extLst>
                  <a:ext uri="{0D108BD9-81ED-4DB2-BD59-A6C34878D82A}">
                    <a16:rowId xmlns:a16="http://schemas.microsoft.com/office/drawing/2014/main" val="1096930186"/>
                  </a:ext>
                </a:extLst>
              </a:tr>
              <a:tr h="521803">
                <a:tc>
                  <a:txBody>
                    <a:bodyPr/>
                    <a:lstStyle/>
                    <a:p>
                      <a:r>
                        <a:rPr lang="en-US" dirty="0"/>
                        <a:t>PPE</a:t>
                      </a:r>
                    </a:p>
                  </a:txBody>
                  <a:tcPr/>
                </a:tc>
                <a:tc>
                  <a:txBody>
                    <a:bodyPr/>
                    <a:lstStyle/>
                    <a:p>
                      <a:r>
                        <a:rPr lang="en-US" dirty="0"/>
                        <a:t>OIA / SECTOR</a:t>
                      </a:r>
                    </a:p>
                  </a:txBody>
                  <a:tcPr/>
                </a:tc>
                <a:tc>
                  <a:txBody>
                    <a:bodyPr/>
                    <a:lstStyle/>
                    <a:p>
                      <a:r>
                        <a:rPr lang="en-US" dirty="0"/>
                        <a:t>Operational Commander/ CO/OIC</a:t>
                      </a:r>
                    </a:p>
                  </a:txBody>
                  <a:tcPr/>
                </a:tc>
                <a:extLst>
                  <a:ext uri="{0D108BD9-81ED-4DB2-BD59-A6C34878D82A}">
                    <a16:rowId xmlns:a16="http://schemas.microsoft.com/office/drawing/2014/main" val="199264937"/>
                  </a:ext>
                </a:extLst>
              </a:tr>
              <a:tr h="853715">
                <a:tc>
                  <a:txBody>
                    <a:bodyPr/>
                    <a:lstStyle/>
                    <a:p>
                      <a:r>
                        <a:rPr lang="en-US" dirty="0"/>
                        <a:t>Night Certification</a:t>
                      </a:r>
                    </a:p>
                  </a:txBody>
                  <a:tcPr/>
                </a:tc>
                <a:tc>
                  <a:txBody>
                    <a:bodyPr/>
                    <a:lstStyle/>
                    <a:p>
                      <a:r>
                        <a:rPr lang="en-US" dirty="0"/>
                        <a:t>OIA / SECTOR</a:t>
                      </a:r>
                    </a:p>
                  </a:txBody>
                  <a:tcPr/>
                </a:tc>
                <a:tc>
                  <a:txBody>
                    <a:bodyPr/>
                    <a:lstStyle/>
                    <a:p>
                      <a:r>
                        <a:rPr lang="en-US" dirty="0"/>
                        <a:t>OIA</a:t>
                      </a:r>
                    </a:p>
                  </a:txBody>
                  <a:tcPr/>
                </a:tc>
                <a:extLst>
                  <a:ext uri="{0D108BD9-81ED-4DB2-BD59-A6C34878D82A}">
                    <a16:rowId xmlns:a16="http://schemas.microsoft.com/office/drawing/2014/main" val="1177979869"/>
                  </a:ext>
                </a:extLst>
              </a:tr>
            </a:tbl>
          </a:graphicData>
        </a:graphic>
      </p:graphicFrame>
    </p:spTree>
    <p:extLst>
      <p:ext uri="{BB962C8B-B14F-4D97-AF65-F5344CB8AC3E}">
        <p14:creationId xmlns:p14="http://schemas.microsoft.com/office/powerpoint/2010/main" val="1399973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DD6828-5D16-420B-91FC-65552B8C6F6D}"/>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C. Y. 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00890F0-A1E9-0777-B701-7FCD44B87517}"/>
              </a:ext>
            </a:extLst>
          </p:cNvPr>
          <p:cNvSpPr>
            <a:spLocks noGrp="1"/>
          </p:cNvSpPr>
          <p:nvPr>
            <p:ph idx="1"/>
          </p:nvPr>
        </p:nvSpPr>
        <p:spPr>
          <a:xfrm>
            <a:off x="4447308" y="591344"/>
            <a:ext cx="6906491" cy="5585619"/>
          </a:xfrm>
        </p:spPr>
        <p:txBody>
          <a:bodyPr anchor="ctr">
            <a:normAutofit/>
          </a:bodyPr>
          <a:lstStyle/>
          <a:p>
            <a:pPr marL="0" indent="0">
              <a:buNone/>
            </a:pPr>
            <a:r>
              <a:rPr lang="en-US" b="1" dirty="0"/>
              <a:t>Can You Articulate</a:t>
            </a:r>
          </a:p>
          <a:p>
            <a:pPr marL="0" indent="0">
              <a:buNone/>
            </a:pPr>
            <a:endParaRPr lang="en-US" b="1" dirty="0"/>
          </a:p>
          <a:p>
            <a:r>
              <a:rPr lang="en-US" dirty="0"/>
              <a:t>Identify the discrepancy</a:t>
            </a:r>
          </a:p>
          <a:p>
            <a:r>
              <a:rPr lang="en-US" dirty="0"/>
              <a:t>Notify the proper chain of command</a:t>
            </a:r>
          </a:p>
          <a:p>
            <a:r>
              <a:rPr lang="en-US" dirty="0"/>
              <a:t>Request waiver through the proper authority</a:t>
            </a:r>
          </a:p>
        </p:txBody>
      </p:sp>
    </p:spTree>
    <p:extLst>
      <p:ext uri="{BB962C8B-B14F-4D97-AF65-F5344CB8AC3E}">
        <p14:creationId xmlns:p14="http://schemas.microsoft.com/office/powerpoint/2010/main" val="4132997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4C12BA4-D041-6790-9050-1238BF8ADDA2}"/>
              </a:ext>
            </a:extLst>
          </p:cNvPr>
          <p:cNvSpPr>
            <a:spLocks noGrp="1"/>
          </p:cNvSpPr>
          <p:nvPr>
            <p:ph type="title"/>
          </p:nvPr>
        </p:nvSpPr>
        <p:spPr>
          <a:xfrm>
            <a:off x="2555630" y="626061"/>
            <a:ext cx="7080738" cy="3974124"/>
          </a:xfrm>
        </p:spPr>
        <p:txBody>
          <a:bodyPr vert="horz" lIns="91440" tIns="45720" rIns="91440" bIns="45720" rtlCol="0" anchor="ctr">
            <a:normAutofit/>
          </a:bodyPr>
          <a:lstStyle/>
          <a:p>
            <a:pPr algn="ctr"/>
            <a:r>
              <a:rPr lang="en-US" sz="2400" b="0" i="1" dirty="0">
                <a:solidFill>
                  <a:srgbClr val="333333"/>
                </a:solidFill>
                <a:effectLst/>
                <a:latin typeface="Helvetica Neue"/>
              </a:rPr>
              <a:t>In Service to our Nation </a:t>
            </a:r>
            <a:br>
              <a:rPr lang="en-US" sz="2400" b="0" i="1" dirty="0">
                <a:solidFill>
                  <a:srgbClr val="333333"/>
                </a:solidFill>
                <a:effectLst/>
                <a:latin typeface="Helvetica Neue"/>
              </a:rPr>
            </a:br>
            <a:r>
              <a:rPr lang="en-US" sz="2400" b="0" i="1" dirty="0">
                <a:solidFill>
                  <a:srgbClr val="333333"/>
                </a:solidFill>
                <a:effectLst/>
                <a:latin typeface="Helvetica Neue"/>
              </a:rPr>
              <a:t>With Honor, Respect, and Devotion to Duty </a:t>
            </a:r>
            <a:br>
              <a:rPr lang="en-US" sz="2400" b="0" i="1" dirty="0">
                <a:solidFill>
                  <a:srgbClr val="333333"/>
                </a:solidFill>
                <a:effectLst/>
                <a:latin typeface="Helvetica Neue"/>
              </a:rPr>
            </a:br>
            <a:r>
              <a:rPr lang="en-US" sz="2400" b="0" i="1" dirty="0">
                <a:solidFill>
                  <a:srgbClr val="333333"/>
                </a:solidFill>
                <a:effectLst/>
                <a:latin typeface="Helvetica Neue"/>
              </a:rPr>
              <a:t>We protect </a:t>
            </a:r>
            <a:br>
              <a:rPr lang="en-US" sz="2400" b="0" i="1" dirty="0">
                <a:solidFill>
                  <a:srgbClr val="333333"/>
                </a:solidFill>
                <a:effectLst/>
                <a:latin typeface="Helvetica Neue"/>
              </a:rPr>
            </a:br>
            <a:r>
              <a:rPr lang="en-US" sz="2400" b="0" i="1" dirty="0">
                <a:solidFill>
                  <a:srgbClr val="333333"/>
                </a:solidFill>
                <a:effectLst/>
                <a:latin typeface="Helvetica Neue"/>
              </a:rPr>
              <a:t>We defend </a:t>
            </a:r>
            <a:br>
              <a:rPr lang="en-US" sz="2400" b="0" i="1" dirty="0">
                <a:solidFill>
                  <a:srgbClr val="333333"/>
                </a:solidFill>
                <a:effectLst/>
                <a:latin typeface="Helvetica Neue"/>
              </a:rPr>
            </a:br>
            <a:r>
              <a:rPr lang="en-US" sz="2400" b="0" i="1" dirty="0">
                <a:solidFill>
                  <a:srgbClr val="333333"/>
                </a:solidFill>
                <a:effectLst/>
                <a:latin typeface="Helvetica Neue"/>
              </a:rPr>
              <a:t>We save </a:t>
            </a:r>
            <a:br>
              <a:rPr lang="en-US" sz="2400" b="0" i="1" dirty="0">
                <a:solidFill>
                  <a:srgbClr val="333333"/>
                </a:solidFill>
                <a:effectLst/>
                <a:latin typeface="Helvetica Neue"/>
              </a:rPr>
            </a:br>
            <a:r>
              <a:rPr lang="en-US" sz="2400" b="0" i="1" dirty="0">
                <a:solidFill>
                  <a:srgbClr val="333333"/>
                </a:solidFill>
                <a:effectLst/>
                <a:latin typeface="Helvetica Neue"/>
              </a:rPr>
              <a:t>We are Semper </a:t>
            </a:r>
            <a:r>
              <a:rPr lang="en-US" sz="2400" b="0" i="1" dirty="0" err="1">
                <a:solidFill>
                  <a:srgbClr val="333333"/>
                </a:solidFill>
                <a:effectLst/>
                <a:latin typeface="Helvetica Neue"/>
              </a:rPr>
              <a:t>Paratus</a:t>
            </a:r>
            <a:r>
              <a:rPr lang="en-US" sz="2400" b="0" i="1" dirty="0">
                <a:solidFill>
                  <a:srgbClr val="333333"/>
                </a:solidFill>
                <a:effectLst/>
                <a:latin typeface="Helvetica Neue"/>
              </a:rPr>
              <a:t> </a:t>
            </a:r>
            <a:br>
              <a:rPr lang="en-US" sz="2400" b="0" i="1" dirty="0">
                <a:solidFill>
                  <a:srgbClr val="333333"/>
                </a:solidFill>
                <a:effectLst/>
                <a:latin typeface="Helvetica Neue"/>
              </a:rPr>
            </a:br>
            <a:r>
              <a:rPr lang="en-US" sz="2400" b="0" i="1" dirty="0">
                <a:solidFill>
                  <a:srgbClr val="333333"/>
                </a:solidFill>
                <a:effectLst/>
                <a:latin typeface="Helvetica Neue"/>
              </a:rPr>
              <a:t>We are the United States Coast Guard  </a:t>
            </a:r>
            <a:endParaRPr lang="en-US" sz="5400" dirty="0">
              <a:solidFill>
                <a:schemeClr val="bg1">
                  <a:lumMod val="95000"/>
                  <a:lumOff val="5000"/>
                </a:schemeClr>
              </a:solidFill>
            </a:endParaRPr>
          </a:p>
        </p:txBody>
      </p:sp>
      <p:pic>
        <p:nvPicPr>
          <p:cNvPr id="5" name="Picture 4" descr="A close-up of a ring&#10;&#10;Description automatically generated with low confidence">
            <a:extLst>
              <a:ext uri="{FF2B5EF4-FFF2-40B4-BE49-F238E27FC236}">
                <a16:creationId xmlns:a16="http://schemas.microsoft.com/office/drawing/2014/main" id="{B4ED8769-BE43-2D21-3AAB-22FF48C5D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5627" y="4867841"/>
            <a:ext cx="3520745" cy="1364098"/>
          </a:xfrm>
          <a:prstGeom prst="rect">
            <a:avLst/>
          </a:prstGeom>
        </p:spPr>
      </p:pic>
    </p:spTree>
    <p:extLst>
      <p:ext uri="{BB962C8B-B14F-4D97-AF65-F5344CB8AC3E}">
        <p14:creationId xmlns:p14="http://schemas.microsoft.com/office/powerpoint/2010/main" val="165166441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1FA7D5-CBFD-C1CA-3E86-831DAABF0BE0}"/>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Fire Fighting Policy</a:t>
            </a:r>
            <a:br>
              <a:rPr lang="en-US" dirty="0">
                <a:solidFill>
                  <a:srgbClr val="FFFFFF"/>
                </a:solidFill>
              </a:rPr>
            </a:br>
            <a:r>
              <a:rPr lang="en-US" sz="1600" dirty="0">
                <a:solidFill>
                  <a:srgbClr val="FFFFFF"/>
                </a:solidFill>
              </a:rPr>
              <a:t>Task COXN 03-03-Aux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9355220-B060-81C9-6AA3-49590BB0911C}"/>
              </a:ext>
            </a:extLst>
          </p:cNvPr>
          <p:cNvSpPr>
            <a:spLocks noGrp="1"/>
          </p:cNvSpPr>
          <p:nvPr>
            <p:ph idx="1"/>
          </p:nvPr>
        </p:nvSpPr>
        <p:spPr>
          <a:xfrm>
            <a:off x="4447308" y="591344"/>
            <a:ext cx="6906491" cy="5585619"/>
          </a:xfrm>
        </p:spPr>
        <p:txBody>
          <a:bodyPr anchor="ctr">
            <a:normAutofit/>
          </a:bodyPr>
          <a:lstStyle/>
          <a:p>
            <a:r>
              <a:rPr lang="en-US" dirty="0"/>
              <a:t>Independent firefighting. CG personnel shall not engage in independent fire fighting operations, except to save a life or in the early stages of a fire to avert a significant threat </a:t>
            </a:r>
            <a:r>
              <a:rPr lang="en-US" b="1" u="sng" dirty="0"/>
              <a:t>without undue risk.</a:t>
            </a:r>
          </a:p>
          <a:p>
            <a:pPr marL="0" indent="0">
              <a:buNone/>
            </a:pPr>
            <a:endParaRPr lang="en-US" b="1" u="sng" dirty="0"/>
          </a:p>
          <a:p>
            <a:r>
              <a:rPr lang="en-US" dirty="0"/>
              <a:t>Commercial vessels &amp; waterfront facilities. CG personnel shall not actively engage in fire fighting except in support of a regular firefighting agency </a:t>
            </a:r>
            <a:r>
              <a:rPr lang="en-US" b="1" u="sng" dirty="0"/>
              <a:t>under the supervision of a qualified fire officer.</a:t>
            </a:r>
          </a:p>
          <a:p>
            <a:endParaRPr lang="en-US" b="1" u="sng" dirty="0"/>
          </a:p>
          <a:p>
            <a:pPr marL="0" indent="0">
              <a:buNone/>
            </a:pPr>
            <a:r>
              <a:rPr lang="en-US" sz="1600" i="1" dirty="0"/>
              <a:t>Ref. (IAMSAR) CIM 16130.2(series)(4.4.2.2)</a:t>
            </a:r>
          </a:p>
        </p:txBody>
      </p:sp>
    </p:spTree>
    <p:extLst>
      <p:ext uri="{BB962C8B-B14F-4D97-AF65-F5344CB8AC3E}">
        <p14:creationId xmlns:p14="http://schemas.microsoft.com/office/powerpoint/2010/main" val="284826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457344-D5DD-CD3D-5C59-FA69DFE5AC6B}"/>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General Salvage Other than Towing</a:t>
            </a:r>
            <a:br>
              <a:rPr lang="en-US" dirty="0">
                <a:solidFill>
                  <a:srgbClr val="FFFFFF"/>
                </a:solidFill>
              </a:rPr>
            </a:br>
            <a:r>
              <a:rPr lang="en-US" sz="1600" dirty="0">
                <a:solidFill>
                  <a:srgbClr val="FFFFFF"/>
                </a:solidFill>
              </a:rPr>
              <a:t>Task COXN 03-03-Aux</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0D1E512-F42C-81E4-FABE-19EB4795948C}"/>
              </a:ext>
            </a:extLst>
          </p:cNvPr>
          <p:cNvSpPr>
            <a:spLocks noGrp="1"/>
          </p:cNvSpPr>
          <p:nvPr>
            <p:ph idx="1"/>
          </p:nvPr>
        </p:nvSpPr>
        <p:spPr>
          <a:xfrm>
            <a:off x="4447308" y="591344"/>
            <a:ext cx="6906491" cy="5585619"/>
          </a:xfrm>
        </p:spPr>
        <p:txBody>
          <a:bodyPr anchor="ctr">
            <a:normAutofit/>
          </a:bodyPr>
          <a:lstStyle/>
          <a:p>
            <a:r>
              <a:rPr lang="en-US" dirty="0"/>
              <a:t>CG Units may assist within capabilities, if salvor requests. When no commercial salvage facilities are on scene, CG units should only engage (e.g. ungrounding, pumping, damage control) to prevent a worsening situation.</a:t>
            </a:r>
          </a:p>
          <a:p>
            <a:endParaRPr lang="en-US" dirty="0"/>
          </a:p>
          <a:p>
            <a:r>
              <a:rPr lang="en-US" b="1" i="1" dirty="0"/>
              <a:t>Any salvage operations shall be performed at the discretion of the unit CO/OINC.</a:t>
            </a:r>
          </a:p>
          <a:p>
            <a:r>
              <a:rPr lang="en-US" b="1" i="1" dirty="0"/>
              <a:t>CG units &amp; personnel shall not be unduly hazarded in performing salvage.</a:t>
            </a:r>
          </a:p>
          <a:p>
            <a:endParaRPr lang="en-US" b="1" i="1" dirty="0"/>
          </a:p>
          <a:p>
            <a:pPr marL="0" indent="0">
              <a:buNone/>
            </a:pPr>
            <a:r>
              <a:rPr lang="en-US" sz="1600" i="1" dirty="0"/>
              <a:t>Ref (IAMSAR) CIM 16130.2 (series) (4.3.1)</a:t>
            </a:r>
          </a:p>
        </p:txBody>
      </p:sp>
    </p:spTree>
    <p:extLst>
      <p:ext uri="{BB962C8B-B14F-4D97-AF65-F5344CB8AC3E}">
        <p14:creationId xmlns:p14="http://schemas.microsoft.com/office/powerpoint/2010/main" val="181879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BCA2E8-C469-60DC-B538-4181B9B9135B}"/>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Operator Insistence</a:t>
            </a:r>
            <a:br>
              <a:rPr lang="en-US" dirty="0">
                <a:solidFill>
                  <a:srgbClr val="FFFFFF"/>
                </a:solidFill>
              </a:rPr>
            </a:br>
            <a:r>
              <a:rPr lang="en-US" sz="1600" dirty="0">
                <a:solidFill>
                  <a:srgbClr val="FFFFFF"/>
                </a:solidFill>
              </a:rPr>
              <a:t>Task COXN 09-03-Aux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EB3DB6-0CF1-73EF-C6E2-F78818BB1CAA}"/>
              </a:ext>
            </a:extLst>
          </p:cNvPr>
          <p:cNvSpPr>
            <a:spLocks noGrp="1"/>
          </p:cNvSpPr>
          <p:nvPr>
            <p:ph idx="1"/>
          </p:nvPr>
        </p:nvSpPr>
        <p:spPr>
          <a:xfrm>
            <a:off x="4447308" y="591344"/>
            <a:ext cx="6906491" cy="5585619"/>
          </a:xfrm>
        </p:spPr>
        <p:txBody>
          <a:bodyPr anchor="ctr">
            <a:normAutofit/>
          </a:bodyPr>
          <a:lstStyle/>
          <a:p>
            <a:r>
              <a:rPr lang="en-US" dirty="0"/>
              <a:t>Occasionally an operator will insist that the CG act, such as ungrounding their vessel.  CG is under no obligation.</a:t>
            </a:r>
          </a:p>
          <a:p>
            <a:r>
              <a:rPr lang="en-US" dirty="0"/>
              <a:t>If a decision to comply with such request it should be made clear that the operator is assuming the risk of the operation.</a:t>
            </a:r>
          </a:p>
          <a:p>
            <a:r>
              <a:rPr lang="en-US" dirty="0"/>
              <a:t>The fact that the action is undertaken at operator’s request, and is against CG advice, should be logged.</a:t>
            </a:r>
          </a:p>
        </p:txBody>
      </p:sp>
      <p:sp>
        <p:nvSpPr>
          <p:cNvPr id="4" name="TextBox 3">
            <a:extLst>
              <a:ext uri="{FF2B5EF4-FFF2-40B4-BE49-F238E27FC236}">
                <a16:creationId xmlns:a16="http://schemas.microsoft.com/office/drawing/2014/main" id="{CFAF02BB-99C3-F639-7521-8ED254E2DF47}"/>
              </a:ext>
            </a:extLst>
          </p:cNvPr>
          <p:cNvSpPr txBox="1"/>
          <p:nvPr/>
        </p:nvSpPr>
        <p:spPr>
          <a:xfrm>
            <a:off x="4641599" y="6266656"/>
            <a:ext cx="4455748" cy="338554"/>
          </a:xfrm>
          <a:prstGeom prst="rect">
            <a:avLst/>
          </a:prstGeom>
          <a:noFill/>
        </p:spPr>
        <p:txBody>
          <a:bodyPr wrap="square" rtlCol="0">
            <a:spAutoFit/>
          </a:bodyPr>
          <a:lstStyle/>
          <a:p>
            <a:pPr marL="0" indent="0">
              <a:buNone/>
            </a:pPr>
            <a:r>
              <a:rPr lang="en-US" sz="1600" i="1"/>
              <a:t>Ref. (IAMSAR) CIM 16130.2 (series) (4.3.3)</a:t>
            </a:r>
            <a:endParaRPr lang="en-US" sz="1600" i="1" dirty="0"/>
          </a:p>
        </p:txBody>
      </p:sp>
    </p:spTree>
    <p:extLst>
      <p:ext uri="{BB962C8B-B14F-4D97-AF65-F5344CB8AC3E}">
        <p14:creationId xmlns:p14="http://schemas.microsoft.com/office/powerpoint/2010/main" val="359339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A65C8A-B2B5-26B3-0262-4687B617C64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Maximum Underway (Fatigue) Hours)</a:t>
            </a:r>
            <a:br>
              <a:rPr lang="en-US" dirty="0">
                <a:solidFill>
                  <a:srgbClr val="FFFFFF"/>
                </a:solidFill>
              </a:rPr>
            </a:br>
            <a:r>
              <a:rPr lang="en-US" dirty="0">
                <a:solidFill>
                  <a:srgbClr val="FFFFFF"/>
                </a:solidFill>
              </a:rPr>
              <a:t>Underway Limits</a:t>
            </a:r>
            <a:br>
              <a:rPr lang="en-US" dirty="0">
                <a:solidFill>
                  <a:srgbClr val="FFFFFF"/>
                </a:solidFill>
              </a:rPr>
            </a:br>
            <a:r>
              <a:rPr lang="en-US" sz="1800" dirty="0">
                <a:solidFill>
                  <a:srgbClr val="FFFFFF"/>
                </a:solidFill>
              </a:rPr>
              <a:t>Task COXN 02-01-Aux</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4" name="Content Placeholder 3">
            <a:extLst>
              <a:ext uri="{FF2B5EF4-FFF2-40B4-BE49-F238E27FC236}">
                <a16:creationId xmlns:a16="http://schemas.microsoft.com/office/drawing/2014/main" id="{E6C34AF2-6638-70EF-15B0-8E09B13DF5F6}"/>
              </a:ext>
            </a:extLst>
          </p:cNvPr>
          <p:cNvGraphicFramePr>
            <a:graphicFrameLocks noGrp="1"/>
          </p:cNvGraphicFramePr>
          <p:nvPr>
            <p:ph idx="1"/>
            <p:extLst>
              <p:ext uri="{D42A27DB-BD31-4B8C-83A1-F6EECF244321}">
                <p14:modId xmlns:p14="http://schemas.microsoft.com/office/powerpoint/2010/main" val="2096814087"/>
              </p:ext>
            </p:extLst>
          </p:nvPr>
        </p:nvGraphicFramePr>
        <p:xfrm>
          <a:off x="4715838" y="1825625"/>
          <a:ext cx="6647380" cy="3479800"/>
        </p:xfrm>
        <a:graphic>
          <a:graphicData uri="http://schemas.openxmlformats.org/drawingml/2006/table">
            <a:tbl>
              <a:tblPr firstRow="1" bandRow="1">
                <a:tableStyleId>{21E4AEA4-8DFA-4A89-87EB-49C32662AFE0}</a:tableStyleId>
              </a:tblPr>
              <a:tblGrid>
                <a:gridCol w="1357866">
                  <a:extLst>
                    <a:ext uri="{9D8B030D-6E8A-4147-A177-3AD203B41FA5}">
                      <a16:colId xmlns:a16="http://schemas.microsoft.com/office/drawing/2014/main" val="68658035"/>
                    </a:ext>
                  </a:extLst>
                </a:gridCol>
                <a:gridCol w="1357866">
                  <a:extLst>
                    <a:ext uri="{9D8B030D-6E8A-4147-A177-3AD203B41FA5}">
                      <a16:colId xmlns:a16="http://schemas.microsoft.com/office/drawing/2014/main" val="1678252023"/>
                    </a:ext>
                  </a:extLst>
                </a:gridCol>
                <a:gridCol w="1357866">
                  <a:extLst>
                    <a:ext uri="{9D8B030D-6E8A-4147-A177-3AD203B41FA5}">
                      <a16:colId xmlns:a16="http://schemas.microsoft.com/office/drawing/2014/main" val="1367639093"/>
                    </a:ext>
                  </a:extLst>
                </a:gridCol>
                <a:gridCol w="2573782">
                  <a:extLst>
                    <a:ext uri="{9D8B030D-6E8A-4147-A177-3AD203B41FA5}">
                      <a16:colId xmlns:a16="http://schemas.microsoft.com/office/drawing/2014/main" val="333528467"/>
                    </a:ext>
                  </a:extLst>
                </a:gridCol>
              </a:tblGrid>
              <a:tr h="370840">
                <a:tc>
                  <a:txBody>
                    <a:bodyPr/>
                    <a:lstStyle/>
                    <a:p>
                      <a:r>
                        <a:rPr lang="en-US" dirty="0"/>
                        <a:t>Boat Size</a:t>
                      </a:r>
                    </a:p>
                  </a:txBody>
                  <a:tcPr/>
                </a:tc>
                <a:tc>
                  <a:txBody>
                    <a:bodyPr/>
                    <a:lstStyle/>
                    <a:p>
                      <a:r>
                        <a:rPr lang="en-US" dirty="0"/>
                        <a:t>Seas &lt;4 FT</a:t>
                      </a:r>
                    </a:p>
                  </a:txBody>
                  <a:tcPr/>
                </a:tc>
                <a:tc>
                  <a:txBody>
                    <a:bodyPr/>
                    <a:lstStyle/>
                    <a:p>
                      <a:r>
                        <a:rPr lang="en-US" dirty="0"/>
                        <a:t>Seas &gt; 4 FT</a:t>
                      </a:r>
                    </a:p>
                  </a:txBody>
                  <a:tcPr/>
                </a:tc>
                <a:tc>
                  <a:txBody>
                    <a:bodyPr/>
                    <a:lstStyle/>
                    <a:p>
                      <a:r>
                        <a:rPr lang="en-US" dirty="0"/>
                        <a:t>Rest Hours Required</a:t>
                      </a:r>
                    </a:p>
                  </a:txBody>
                  <a:tcPr/>
                </a:tc>
                <a:extLst>
                  <a:ext uri="{0D108BD9-81ED-4DB2-BD59-A6C34878D82A}">
                    <a16:rowId xmlns:a16="http://schemas.microsoft.com/office/drawing/2014/main" val="3339272294"/>
                  </a:ext>
                </a:extLst>
              </a:tr>
              <a:tr h="370840">
                <a:tc>
                  <a:txBody>
                    <a:bodyPr/>
                    <a:lstStyle/>
                    <a:p>
                      <a:r>
                        <a:rPr lang="en-US" dirty="0"/>
                        <a:t>30 FT &amp; above</a:t>
                      </a:r>
                    </a:p>
                  </a:txBody>
                  <a:tcPr/>
                </a:tc>
                <a:tc>
                  <a:txBody>
                    <a:bodyPr/>
                    <a:lstStyle/>
                    <a:p>
                      <a:r>
                        <a:rPr lang="en-US" dirty="0"/>
                        <a:t>       8 hours</a:t>
                      </a:r>
                    </a:p>
                  </a:txBody>
                  <a:tcPr/>
                </a:tc>
                <a:tc>
                  <a:txBody>
                    <a:bodyPr/>
                    <a:lstStyle/>
                    <a:p>
                      <a:r>
                        <a:rPr lang="en-US" dirty="0"/>
                        <a:t>      8 hours</a:t>
                      </a:r>
                    </a:p>
                  </a:txBody>
                  <a:tcPr/>
                </a:tc>
                <a:tc>
                  <a:txBody>
                    <a:bodyPr/>
                    <a:lstStyle/>
                    <a:p>
                      <a:r>
                        <a:rPr lang="en-US" dirty="0"/>
                        <a:t>  8 hours</a:t>
                      </a:r>
                    </a:p>
                  </a:txBody>
                  <a:tcPr/>
                </a:tc>
                <a:extLst>
                  <a:ext uri="{0D108BD9-81ED-4DB2-BD59-A6C34878D82A}">
                    <a16:rowId xmlns:a16="http://schemas.microsoft.com/office/drawing/2014/main" val="3212922905"/>
                  </a:ext>
                </a:extLst>
              </a:tr>
              <a:tr h="370840">
                <a:tc>
                  <a:txBody>
                    <a:bodyPr/>
                    <a:lstStyle/>
                    <a:p>
                      <a:r>
                        <a:rPr lang="en-US" dirty="0"/>
                        <a:t>Less Than 30 FT</a:t>
                      </a:r>
                    </a:p>
                  </a:txBody>
                  <a:tcPr/>
                </a:tc>
                <a:tc>
                  <a:txBody>
                    <a:bodyPr/>
                    <a:lstStyle/>
                    <a:p>
                      <a:r>
                        <a:rPr lang="en-US" dirty="0"/>
                        <a:t>       8 hours</a:t>
                      </a:r>
                    </a:p>
                  </a:txBody>
                  <a:tcPr/>
                </a:tc>
                <a:tc>
                  <a:txBody>
                    <a:bodyPr/>
                    <a:lstStyle/>
                    <a:p>
                      <a:r>
                        <a:rPr lang="en-US" dirty="0"/>
                        <a:t>       0</a:t>
                      </a:r>
                    </a:p>
                  </a:txBody>
                  <a:tcPr/>
                </a:tc>
                <a:tc>
                  <a:txBody>
                    <a:bodyPr/>
                    <a:lstStyle/>
                    <a:p>
                      <a:r>
                        <a:rPr lang="en-US" dirty="0"/>
                        <a:t>  8 hours</a:t>
                      </a:r>
                    </a:p>
                  </a:txBody>
                  <a:tcPr/>
                </a:tc>
                <a:extLst>
                  <a:ext uri="{0D108BD9-81ED-4DB2-BD59-A6C34878D82A}">
                    <a16:rowId xmlns:a16="http://schemas.microsoft.com/office/drawing/2014/main" val="2593744655"/>
                  </a:ext>
                </a:extLst>
              </a:tr>
              <a:tr h="370840">
                <a:tc>
                  <a:txBody>
                    <a:bodyPr/>
                    <a:lstStyle/>
                    <a:p>
                      <a:r>
                        <a:rPr lang="en-US" dirty="0"/>
                        <a:t>PWC no seas greater than 3 FT</a:t>
                      </a:r>
                    </a:p>
                  </a:txBody>
                  <a:tcPr/>
                </a:tc>
                <a:tc>
                  <a:txBody>
                    <a:bodyPr/>
                    <a:lstStyle/>
                    <a:p>
                      <a:r>
                        <a:rPr lang="en-US" dirty="0"/>
                        <a:t>       6 hours</a:t>
                      </a:r>
                    </a:p>
                  </a:txBody>
                  <a:tcPr/>
                </a:tc>
                <a:tc>
                  <a:txBody>
                    <a:bodyPr/>
                    <a:lstStyle/>
                    <a:p>
                      <a:r>
                        <a:rPr lang="en-US" dirty="0"/>
                        <a:t>      N/A</a:t>
                      </a:r>
                    </a:p>
                  </a:txBody>
                  <a:tcPr/>
                </a:tc>
                <a:tc>
                  <a:txBody>
                    <a:bodyPr/>
                    <a:lstStyle/>
                    <a:p>
                      <a:r>
                        <a:rPr lang="en-US" dirty="0"/>
                        <a:t>1 hour required after 3    </a:t>
                      </a:r>
                      <a:r>
                        <a:rPr lang="en-US" dirty="0" err="1"/>
                        <a:t>hrs</a:t>
                      </a:r>
                      <a:endParaRPr lang="en-US" dirty="0"/>
                    </a:p>
                  </a:txBody>
                  <a:tcPr/>
                </a:tc>
                <a:extLst>
                  <a:ext uri="{0D108BD9-81ED-4DB2-BD59-A6C34878D82A}">
                    <a16:rowId xmlns:a16="http://schemas.microsoft.com/office/drawing/2014/main" val="1517358362"/>
                  </a:ext>
                </a:extLst>
              </a:tr>
              <a:tr h="370840">
                <a:tc>
                  <a:txBody>
                    <a:bodyPr/>
                    <a:lstStyle/>
                    <a:p>
                      <a:r>
                        <a:rPr lang="en-US" dirty="0"/>
                        <a:t>Trailering</a:t>
                      </a:r>
                    </a:p>
                  </a:txBody>
                  <a:tcPr/>
                </a:tc>
                <a:tc>
                  <a:txBody>
                    <a:bodyPr/>
                    <a:lstStyle/>
                    <a:p>
                      <a:r>
                        <a:rPr lang="en-US" dirty="0"/>
                        <a:t>350 miles (total) or 8 hours</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783466561"/>
                  </a:ext>
                </a:extLst>
              </a:tr>
            </a:tbl>
          </a:graphicData>
        </a:graphic>
      </p:graphicFrame>
      <p:sp>
        <p:nvSpPr>
          <p:cNvPr id="5" name="TextBox 4">
            <a:extLst>
              <a:ext uri="{FF2B5EF4-FFF2-40B4-BE49-F238E27FC236}">
                <a16:creationId xmlns:a16="http://schemas.microsoft.com/office/drawing/2014/main" id="{B36D92CD-0248-DA7C-25CE-370E2B647716}"/>
              </a:ext>
            </a:extLst>
          </p:cNvPr>
          <p:cNvSpPr txBox="1"/>
          <p:nvPr/>
        </p:nvSpPr>
        <p:spPr>
          <a:xfrm>
            <a:off x="4641599" y="6200358"/>
            <a:ext cx="3659920" cy="338554"/>
          </a:xfrm>
          <a:prstGeom prst="rect">
            <a:avLst/>
          </a:prstGeom>
          <a:noFill/>
        </p:spPr>
        <p:txBody>
          <a:bodyPr wrap="square" rtlCol="0">
            <a:spAutoFit/>
          </a:bodyPr>
          <a:lstStyle/>
          <a:p>
            <a:r>
              <a:rPr lang="en-US" sz="1600" i="1" dirty="0"/>
              <a:t>Ref. AOPG Vol 1 CH10 (Sec L.6.) Table 10-3</a:t>
            </a:r>
          </a:p>
        </p:txBody>
      </p:sp>
    </p:spTree>
    <p:extLst>
      <p:ext uri="{BB962C8B-B14F-4D97-AF65-F5344CB8AC3E}">
        <p14:creationId xmlns:p14="http://schemas.microsoft.com/office/powerpoint/2010/main" val="3173497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2DC0B1-2838-D2E8-6ACA-A3F42DCF7792}"/>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(Fatigue) Hours</a:t>
            </a:r>
            <a:br>
              <a:rPr lang="en-US" dirty="0">
                <a:solidFill>
                  <a:srgbClr val="FFFFFF"/>
                </a:solidFill>
              </a:rPr>
            </a:br>
            <a:r>
              <a:rPr lang="en-US" dirty="0">
                <a:solidFill>
                  <a:srgbClr val="FFFFFF"/>
                </a:solidFill>
              </a:rPr>
              <a:t>Trailering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90CC173-9D3C-B26A-A093-2111CA2E7396}"/>
              </a:ext>
            </a:extLst>
          </p:cNvPr>
          <p:cNvSpPr>
            <a:spLocks noGrp="1"/>
          </p:cNvSpPr>
          <p:nvPr>
            <p:ph idx="1"/>
          </p:nvPr>
        </p:nvSpPr>
        <p:spPr>
          <a:xfrm>
            <a:off x="4447308" y="2258008"/>
            <a:ext cx="6906491" cy="3918955"/>
          </a:xfrm>
        </p:spPr>
        <p:txBody>
          <a:bodyPr anchor="ctr">
            <a:normAutofit/>
          </a:bodyPr>
          <a:lstStyle/>
          <a:p>
            <a:r>
              <a:rPr lang="en-US" dirty="0"/>
              <a:t>Trailering hours shall be counted towards crew fatigue limitations for boat crews. (For fatigue standards, 1 hour of trailering counts as 30 minutes towards crew fatigue computation).</a:t>
            </a:r>
          </a:p>
          <a:p>
            <a:r>
              <a:rPr lang="en-US" dirty="0"/>
              <a:t>Trailering for any Auxiliary activity under orders shall not exceed 350 miles (total) or 8 hours in a 24-hour period.</a:t>
            </a:r>
          </a:p>
          <a:p>
            <a:pPr marL="0" indent="0">
              <a:buNone/>
            </a:pPr>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1BFB2A77-92D5-D44C-45E3-BB1EE674C10E}"/>
              </a:ext>
            </a:extLst>
          </p:cNvPr>
          <p:cNvSpPr txBox="1"/>
          <p:nvPr/>
        </p:nvSpPr>
        <p:spPr>
          <a:xfrm>
            <a:off x="4702629" y="6326155"/>
            <a:ext cx="3834881" cy="338554"/>
          </a:xfrm>
          <a:prstGeom prst="rect">
            <a:avLst/>
          </a:prstGeom>
          <a:noFill/>
        </p:spPr>
        <p:txBody>
          <a:bodyPr wrap="square" rtlCol="0">
            <a:spAutoFit/>
          </a:bodyPr>
          <a:lstStyle/>
          <a:p>
            <a:r>
              <a:rPr lang="en-US" sz="1600" i="1"/>
              <a:t>Ref. AOPG Vol 1 CH10 (Sec L.6.) </a:t>
            </a:r>
            <a:endParaRPr lang="en-US" sz="1600" i="1" dirty="0"/>
          </a:p>
        </p:txBody>
      </p:sp>
    </p:spTree>
    <p:extLst>
      <p:ext uri="{BB962C8B-B14F-4D97-AF65-F5344CB8AC3E}">
        <p14:creationId xmlns:p14="http://schemas.microsoft.com/office/powerpoint/2010/main" val="364089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25A76F-FC49-B1E1-3D8C-B6445A498B6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Fatigue Personnel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8E45F4A-F403-E4F7-1CC2-ADBEA5BB3430}"/>
              </a:ext>
            </a:extLst>
          </p:cNvPr>
          <p:cNvSpPr>
            <a:spLocks noGrp="1"/>
          </p:cNvSpPr>
          <p:nvPr>
            <p:ph idx="1"/>
          </p:nvPr>
        </p:nvSpPr>
        <p:spPr>
          <a:xfrm>
            <a:off x="4447308" y="591344"/>
            <a:ext cx="6906491" cy="5585619"/>
          </a:xfrm>
        </p:spPr>
        <p:txBody>
          <a:bodyPr anchor="ctr">
            <a:normAutofit lnSpcReduction="10000"/>
          </a:bodyPr>
          <a:lstStyle/>
          <a:p>
            <a:endParaRPr lang="en-US" dirty="0"/>
          </a:p>
          <a:p>
            <a:endParaRPr lang="en-US" dirty="0"/>
          </a:p>
          <a:p>
            <a:endParaRPr lang="en-US" dirty="0"/>
          </a:p>
          <a:p>
            <a:r>
              <a:rPr lang="en-US" dirty="0"/>
              <a:t>Fatigued personnel may not realize when their physical or metal state is compromised.</a:t>
            </a:r>
          </a:p>
          <a:p>
            <a:r>
              <a:rPr lang="en-US" dirty="0"/>
              <a:t>Decreased coordination</a:t>
            </a:r>
          </a:p>
          <a:p>
            <a:r>
              <a:rPr lang="en-US" dirty="0"/>
              <a:t>Narrow attention span</a:t>
            </a:r>
          </a:p>
          <a:p>
            <a:r>
              <a:rPr lang="en-US" dirty="0"/>
              <a:t>Lower standard of performance</a:t>
            </a:r>
          </a:p>
          <a:p>
            <a:r>
              <a:rPr lang="en-US" dirty="0"/>
              <a:t>Judgement errors in boat handling, seamanship, mission decisions</a:t>
            </a:r>
          </a:p>
          <a:p>
            <a:r>
              <a:rPr lang="en-US" dirty="0"/>
              <a:t>Show decreased concern for safety</a:t>
            </a:r>
          </a:p>
          <a:p>
            <a:r>
              <a:rPr lang="en-US" dirty="0"/>
              <a:t>Cut corners</a:t>
            </a:r>
          </a:p>
          <a:p>
            <a:endParaRPr lang="en-US" dirty="0"/>
          </a:p>
        </p:txBody>
      </p:sp>
      <p:sp>
        <p:nvSpPr>
          <p:cNvPr id="4" name="TextBox 3">
            <a:extLst>
              <a:ext uri="{FF2B5EF4-FFF2-40B4-BE49-F238E27FC236}">
                <a16:creationId xmlns:a16="http://schemas.microsoft.com/office/drawing/2014/main" id="{E9D7D4A8-4FF8-6DA9-A734-590A0FC93BFD}"/>
              </a:ext>
            </a:extLst>
          </p:cNvPr>
          <p:cNvSpPr txBox="1"/>
          <p:nvPr/>
        </p:nvSpPr>
        <p:spPr>
          <a:xfrm>
            <a:off x="4447308" y="6176963"/>
            <a:ext cx="2823058" cy="369332"/>
          </a:xfrm>
          <a:prstGeom prst="rect">
            <a:avLst/>
          </a:prstGeom>
          <a:noFill/>
        </p:spPr>
        <p:txBody>
          <a:bodyPr wrap="square" rtlCol="0">
            <a:spAutoFit/>
          </a:bodyPr>
          <a:lstStyle/>
          <a:p>
            <a:pPr marL="0" indent="0">
              <a:buNone/>
            </a:pPr>
            <a:r>
              <a:rPr lang="en-US" sz="1800" i="1"/>
              <a:t>Ref: AOPG CH 10 (Sec L.1.)</a:t>
            </a:r>
            <a:endParaRPr lang="en-US" sz="1800" i="1" dirty="0"/>
          </a:p>
        </p:txBody>
      </p:sp>
    </p:spTree>
    <p:extLst>
      <p:ext uri="{BB962C8B-B14F-4D97-AF65-F5344CB8AC3E}">
        <p14:creationId xmlns:p14="http://schemas.microsoft.com/office/powerpoint/2010/main" val="2487159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EAAB1610086C49972FAF830FDF5400" ma:contentTypeVersion="6" ma:contentTypeDescription="Create a new document." ma:contentTypeScope="" ma:versionID="6c752183a7013bfe473ddeb814c46f02">
  <xsd:schema xmlns:xsd="http://www.w3.org/2001/XMLSchema" xmlns:xs="http://www.w3.org/2001/XMLSchema" xmlns:p="http://schemas.microsoft.com/office/2006/metadata/properties" xmlns:ns2="a17823ab-74ae-44db-9e8d-74f26df1d69e" xmlns:ns3="bc711888-1a24-4bbf-a299-afb95c782d3a" targetNamespace="http://schemas.microsoft.com/office/2006/metadata/properties" ma:root="true" ma:fieldsID="353a6d609c4c7be187dba46df36ea9ac" ns2:_="" ns3:_="">
    <xsd:import namespace="a17823ab-74ae-44db-9e8d-74f26df1d69e"/>
    <xsd:import namespace="bc711888-1a24-4bbf-a299-afb95c782d3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7823ab-74ae-44db-9e8d-74f26df1d6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11888-1a24-4bbf-a299-afb95c782d3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1AC82B-D177-4DF8-B3E3-460297CF4C80}">
  <ds:schemaRefs>
    <ds:schemaRef ds:uri="http://schemas.microsoft.com/sharepoint/v3/contenttype/forms"/>
  </ds:schemaRefs>
</ds:datastoreItem>
</file>

<file path=customXml/itemProps2.xml><?xml version="1.0" encoding="utf-8"?>
<ds:datastoreItem xmlns:ds="http://schemas.openxmlformats.org/officeDocument/2006/customXml" ds:itemID="{B283D451-1670-46F6-94DB-C48C4C3818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7823ab-74ae-44db-9e8d-74f26df1d69e"/>
    <ds:schemaRef ds:uri="bc711888-1a24-4bbf-a299-afb95c782d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8B41FC-C7AA-4DFF-87FA-CD209162393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407</TotalTime>
  <Words>2274</Words>
  <Application>Microsoft Office PowerPoint</Application>
  <PresentationFormat>Widescreen</PresentationFormat>
  <Paragraphs>237</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Helvetica Neue</vt:lpstr>
      <vt:lpstr>Wingdings</vt:lpstr>
      <vt:lpstr>Office Theme</vt:lpstr>
      <vt:lpstr>Coxswain Authority &amp; Responsibility </vt:lpstr>
      <vt:lpstr>Coxswain Authority &amp; Responsibility</vt:lpstr>
      <vt:lpstr>Coast Guard Auxiliary Purpose</vt:lpstr>
      <vt:lpstr>Fire Fighting Policy Task COXN 03-03-Aux</vt:lpstr>
      <vt:lpstr>General Salvage Other than Towing Task COXN 03-03-Aux </vt:lpstr>
      <vt:lpstr>Operator Insistence Task COXN 09-03-Aux</vt:lpstr>
      <vt:lpstr>Maximum Underway (Fatigue) Hours) Underway Limits Task COXN 02-01-Aux</vt:lpstr>
      <vt:lpstr>(Fatigue) Hours Trailering</vt:lpstr>
      <vt:lpstr>Fatigue Personnel</vt:lpstr>
      <vt:lpstr>Fatigue Waiver</vt:lpstr>
      <vt:lpstr>Requesting  Waiver Information</vt:lpstr>
      <vt:lpstr>Waiver Documentation</vt:lpstr>
      <vt:lpstr>Minimum Crew Requirement Task COXN 02-01-Aux</vt:lpstr>
      <vt:lpstr>Minimum Boat Crew Requirement Waiver</vt:lpstr>
      <vt:lpstr>Safe Haven Considerations</vt:lpstr>
      <vt:lpstr>Disabling Casualties</vt:lpstr>
      <vt:lpstr>List of Disabling Casualties Task COXN 03-03-Aux</vt:lpstr>
      <vt:lpstr>List of Disabling Casualties Task COXN 03-03-Aux</vt:lpstr>
      <vt:lpstr>Disabling Actions (Underway)</vt:lpstr>
      <vt:lpstr>Disabling Actions (Dockside)</vt:lpstr>
      <vt:lpstr>Restrictive Discrepancies Task COXN 03-03-Aux</vt:lpstr>
      <vt:lpstr>List of Restrictive Discrepancies Task COXN 02-01-Aux</vt:lpstr>
      <vt:lpstr>Restrictive Actions (Underway)</vt:lpstr>
      <vt:lpstr>Restrictive Actions (Dockside) Task COXN 03-03-Aux</vt:lpstr>
      <vt:lpstr>PPE Requirements Task COXN 03-03-Aux</vt:lpstr>
      <vt:lpstr>PPE Waiver </vt:lpstr>
      <vt:lpstr>Night Certification Waiver</vt:lpstr>
      <vt:lpstr>Night Operations Waiver (Underway)</vt:lpstr>
      <vt:lpstr>Night Operations Waiver (Moored)</vt:lpstr>
      <vt:lpstr>Conclusion</vt:lpstr>
      <vt:lpstr>Waiver Authority Simplified</vt:lpstr>
      <vt:lpstr>C. Y. A.</vt:lpstr>
      <vt:lpstr>In Service to our Nation  With Honor, Respect, and Devotion to Duty  We protect  We defend  We save  We are Semper Paratus  We are the United States Coast Guard  </vt:lpstr>
    </vt:vector>
  </TitlesOfParts>
  <Company>United States Coast 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Coxswain Authority &amp; Responsibility</dc:title>
  <dc:creator>Perez, THOMAS CARLOS Duenas CWO-2 USCG D11 (USA)</dc:creator>
  <cp:lastModifiedBy>Annapolis</cp:lastModifiedBy>
  <cp:revision>12</cp:revision>
  <cp:lastPrinted>2024-03-22T20:54:03Z</cp:lastPrinted>
  <dcterms:created xsi:type="dcterms:W3CDTF">2024-02-16T19:32:45Z</dcterms:created>
  <dcterms:modified xsi:type="dcterms:W3CDTF">2025-05-22T19:07:31Z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0x01010016EAAB1610086C49972FAF830FDF5400</vt:lpwstr>
  </property>
</Properties>
</file>