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3" r:id="rId1"/>
  </p:sldMasterIdLst>
  <p:notesMasterIdLst>
    <p:notesMasterId r:id="rId58"/>
  </p:notesMasterIdLst>
  <p:handoutMasterIdLst>
    <p:handoutMasterId r:id="rId59"/>
  </p:handoutMasterIdLst>
  <p:sldIdLst>
    <p:sldId id="256" r:id="rId2"/>
    <p:sldId id="335" r:id="rId3"/>
    <p:sldId id="334" r:id="rId4"/>
    <p:sldId id="338" r:id="rId5"/>
    <p:sldId id="314" r:id="rId6"/>
    <p:sldId id="283" r:id="rId7"/>
    <p:sldId id="284" r:id="rId8"/>
    <p:sldId id="285" r:id="rId9"/>
    <p:sldId id="318" r:id="rId10"/>
    <p:sldId id="319" r:id="rId11"/>
    <p:sldId id="339" r:id="rId12"/>
    <p:sldId id="340" r:id="rId13"/>
    <p:sldId id="320" r:id="rId14"/>
    <p:sldId id="288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21" r:id="rId30"/>
    <p:sldId id="315" r:id="rId31"/>
    <p:sldId id="316" r:id="rId32"/>
    <p:sldId id="333" r:id="rId33"/>
    <p:sldId id="317" r:id="rId34"/>
    <p:sldId id="302" r:id="rId35"/>
    <p:sldId id="331" r:id="rId36"/>
    <p:sldId id="332" r:id="rId37"/>
    <p:sldId id="304" r:id="rId38"/>
    <p:sldId id="322" r:id="rId39"/>
    <p:sldId id="324" r:id="rId40"/>
    <p:sldId id="325" r:id="rId41"/>
    <p:sldId id="323" r:id="rId42"/>
    <p:sldId id="305" r:id="rId43"/>
    <p:sldId id="306" r:id="rId44"/>
    <p:sldId id="307" r:id="rId45"/>
    <p:sldId id="329" r:id="rId46"/>
    <p:sldId id="326" r:id="rId47"/>
    <p:sldId id="309" r:id="rId48"/>
    <p:sldId id="327" r:id="rId49"/>
    <p:sldId id="328" r:id="rId50"/>
    <p:sldId id="308" r:id="rId51"/>
    <p:sldId id="330" r:id="rId52"/>
    <p:sldId id="310" r:id="rId53"/>
    <p:sldId id="311" r:id="rId54"/>
    <p:sldId id="312" r:id="rId55"/>
    <p:sldId id="313" r:id="rId56"/>
    <p:sldId id="282" r:id="rId57"/>
  </p:sldIdLst>
  <p:sldSz cx="9144000" cy="6858000" type="screen4x3"/>
  <p:notesSz cx="7077075" cy="9363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99CCFF"/>
    <a:srgbClr val="009999"/>
    <a:srgbClr val="FFFF99"/>
    <a:srgbClr val="3333FF"/>
    <a:srgbClr val="0000FF"/>
    <a:srgbClr val="FFFF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3475" autoAdjust="0"/>
  </p:normalViewPr>
  <p:slideViewPr>
    <p:cSldViewPr>
      <p:cViewPr varScale="1">
        <p:scale>
          <a:sx n="64" d="100"/>
          <a:sy n="64" d="100"/>
        </p:scale>
        <p:origin x="17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24" y="-10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9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6498D-B567-4B2F-9AC2-3BAF7A01650C}" type="datetimeFigureOut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176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9" y="8893176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D2F86-1043-4E6A-B585-5C03562953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706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1675"/>
            <a:ext cx="4679950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7708" y="4447461"/>
            <a:ext cx="5661660" cy="42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706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8F5908F-5D4A-400A-A095-2E0EB271AF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E7592-5ACC-4823-AE60-254BA1C815B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2CFE-968B-4271-ACD0-A375A2D4FB50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p:transition advTm="6266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327D-0448-4D61-9745-644625F14D0F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4E338-500F-4312-A027-727AF63E69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1DD-514F-4B6F-948D-6EB5036F3468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E5D7-46C0-45CA-8B61-364A075DDC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EF02-AACF-414E-85C9-E143436DFEA8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1527F-0D92-4448-BA45-E96FDE4F934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63FC-6545-4707-B86A-E773D46088B4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8A348CC9-7DEA-41B6-98A2-87731CBD0D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8ED4-F2D3-42E2-9A09-70E9C88629DB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26C52-E5C2-4E8D-A432-9C9269BF52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0991-AA4F-45E6-8294-45C75AF074DB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766636-F71C-45D7-9834-F7996D5ACB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95E9-BBA4-4C43-A727-635861B85F0F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5B96-53ED-4720-B15D-7181F4B670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C718-3541-4854-87F5-EFE870F50C17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B9645-FC39-4F48-BBDA-270DE054B8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C761-07E7-4121-B867-4AE8B85D6030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3A0CF-CB07-43D0-8DA0-7085558899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0646-A4C3-4914-8D8D-C7C7DFD37831}" type="datetime1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ECCB4-331D-4FA0-B1B5-5418E90481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6266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6781ABD-1264-484A-A31E-5B3AC87D7C6B}" type="datetime1">
              <a:rPr lang="en-US" smtClean="0"/>
              <a:pPr>
                <a:defRPr/>
              </a:pPr>
              <a:t>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AUXCOM – Auxiliary Communications Specialty Course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F736FF1-463A-4153-982D-5A0C9B0E35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advTm="6266"/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2030" y="381000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000066"/>
                </a:solidFill>
              </a:rPr>
              <a:t>AUXILIARY COMMUNICATIONS </a:t>
            </a:r>
            <a:br>
              <a:rPr lang="en-US" sz="3600" dirty="0">
                <a:solidFill>
                  <a:srgbClr val="000066"/>
                </a:solidFill>
              </a:rPr>
            </a:br>
            <a:r>
              <a:rPr lang="en-US" sz="3600" dirty="0">
                <a:solidFill>
                  <a:srgbClr val="000066"/>
                </a:solidFill>
              </a:rPr>
              <a:t>VEHICLE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 &amp; CONTROLS</a:t>
            </a:r>
          </a:p>
        </p:txBody>
      </p:sp>
      <p:pic>
        <p:nvPicPr>
          <p:cNvPr id="6" name="Picture 5" descr="D11nr-patch-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5486400"/>
            <a:ext cx="1192695" cy="1175657"/>
          </a:xfrm>
          <a:prstGeom prst="rect">
            <a:avLst/>
          </a:prstGeom>
        </p:spPr>
      </p:pic>
      <p:pic>
        <p:nvPicPr>
          <p:cNvPr id="7" name="Picture 6" descr="IMG_13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644919"/>
            <a:ext cx="8763000" cy="36890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GENERATOR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12 kw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2192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IMG_13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838200"/>
            <a:ext cx="5791200" cy="43434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PORT SIDE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IMG_1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685800"/>
            <a:ext cx="5815285" cy="54864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726812">
            <a:off x="905006" y="1843175"/>
            <a:ext cx="4458253" cy="110483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SHORE POWER CONNECTION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IMG_13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4290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PORT SIDE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IMG_1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685800"/>
            <a:ext cx="5815285" cy="5486400"/>
          </a:xfrm>
          <a:prstGeom prst="rect">
            <a:avLst/>
          </a:prstGeom>
        </p:spPr>
      </p:pic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 rot="20367977">
            <a:off x="3811737" y="2533885"/>
            <a:ext cx="3872092" cy="1580244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AIR BRAKE CONDENSED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WATER RELEASE</a:t>
            </a:r>
          </a:p>
        </p:txBody>
      </p:sp>
      <p:pic>
        <p:nvPicPr>
          <p:cNvPr id="9" name="Picture 8" descr="IMG_13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886200"/>
            <a:ext cx="3556000" cy="2743200"/>
          </a:xfrm>
          <a:prstGeom prst="rect">
            <a:avLst/>
          </a:prstGeom>
        </p:spPr>
      </p:pic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05200"/>
            <a:ext cx="1524000" cy="3124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</p:txBody>
      </p:sp>
      <p:pic>
        <p:nvPicPr>
          <p:cNvPr id="6" name="Picture 5" descr="IMG_1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914400"/>
            <a:ext cx="7696200" cy="59436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20017859">
            <a:off x="1974347" y="2572707"/>
            <a:ext cx="2895600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IGNITION</a:t>
            </a:r>
          </a:p>
        </p:txBody>
      </p:sp>
    </p:spTree>
  </p:cSld>
  <p:clrMapOvr>
    <a:masterClrMapping/>
  </p:clrMapOvr>
  <p:transition advTm="6266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017859">
            <a:off x="3038569" y="977134"/>
            <a:ext cx="4409877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CRUISE CONTROL – ON / OFF</a:t>
            </a:r>
          </a:p>
        </p:txBody>
      </p:sp>
    </p:spTree>
  </p:cSld>
  <p:clrMapOvr>
    <a:masterClrMapping/>
  </p:clrMapOvr>
  <p:transition advTm="6266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017859">
            <a:off x="3786302" y="572779"/>
            <a:ext cx="4409877" cy="195574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CRUISE CONTROL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Resume / Accelerate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Set / Coast</a:t>
            </a:r>
          </a:p>
        </p:txBody>
      </p:sp>
    </p:spTree>
  </p:cSld>
  <p:clrMapOvr>
    <a:masterClrMapping/>
  </p:clrMapOvr>
  <p:transition advTm="6266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017859">
            <a:off x="3458664" y="3255026"/>
            <a:ext cx="2193675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GEAR SHIFT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15000" y="4648200"/>
            <a:ext cx="2819400" cy="16002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be in Neutral to start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017859">
            <a:off x="5668465" y="1273826"/>
            <a:ext cx="2193675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HVAC</a:t>
            </a:r>
          </a:p>
        </p:txBody>
      </p:sp>
      <p:sp>
        <p:nvSpPr>
          <p:cNvPr id="8" name="Oval 7"/>
          <p:cNvSpPr/>
          <p:nvPr/>
        </p:nvSpPr>
        <p:spPr>
          <a:xfrm>
            <a:off x="4267200" y="1447800"/>
            <a:ext cx="1524000" cy="2667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advTm="626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91200"/>
            <a:ext cx="8534400" cy="8382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MANUALS to remain in vehicle at all times</a:t>
            </a:r>
          </a:p>
        </p:txBody>
      </p:sp>
      <p:pic>
        <p:nvPicPr>
          <p:cNvPr id="7" name="Picture 6" descr="IMG_1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4525528" cy="5105400"/>
          </a:xfrm>
          <a:prstGeom prst="rect">
            <a:avLst/>
          </a:prstGeom>
        </p:spPr>
      </p:pic>
      <p:pic>
        <p:nvPicPr>
          <p:cNvPr id="9" name="Picture 8" descr="IMG_1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228601"/>
            <a:ext cx="3958806" cy="51407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5791200"/>
            <a:ext cx="807720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017859">
            <a:off x="5049148" y="3497874"/>
            <a:ext cx="3845157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AIR BRAKE - PARKING</a:t>
            </a:r>
          </a:p>
        </p:txBody>
      </p:sp>
    </p:spTree>
  </p:cSld>
  <p:clrMapOvr>
    <a:masterClrMapping/>
  </p:clrMapOvr>
  <p:transition advTm="6266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726812">
            <a:off x="3782646" y="1492140"/>
            <a:ext cx="2286000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DOME LIGHT</a:t>
            </a:r>
          </a:p>
        </p:txBody>
      </p:sp>
    </p:spTree>
  </p:cSld>
  <p:clrMapOvr>
    <a:masterClrMapping/>
  </p:clrMapOvr>
  <p:transition advTm="6266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726812">
            <a:off x="5154244" y="1339741"/>
            <a:ext cx="2286000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DASH FANS</a:t>
            </a:r>
          </a:p>
        </p:txBody>
      </p:sp>
    </p:spTree>
  </p:cSld>
  <p:clrMapOvr>
    <a:masterClrMapping/>
  </p:clrMapOvr>
  <p:transition advTm="6266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726812">
            <a:off x="3440771" y="2474842"/>
            <a:ext cx="2886273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MIRROR CONTROL</a:t>
            </a:r>
          </a:p>
        </p:txBody>
      </p:sp>
      <p:sp>
        <p:nvSpPr>
          <p:cNvPr id="9" name="Left Arrow 8"/>
          <p:cNvSpPr/>
          <p:nvPr/>
        </p:nvSpPr>
        <p:spPr>
          <a:xfrm rot="18454142">
            <a:off x="6710564" y="2048923"/>
            <a:ext cx="2767329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MIRROR HEATER</a:t>
            </a:r>
          </a:p>
        </p:txBody>
      </p:sp>
    </p:spTree>
  </p:cSld>
  <p:clrMapOvr>
    <a:masterClrMapping/>
  </p:clrMapOvr>
  <p:transition advTm="6266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017859">
            <a:off x="3777421" y="1873559"/>
            <a:ext cx="4854826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WINDSHIELD WIPER / WASHER</a:t>
            </a:r>
          </a:p>
        </p:txBody>
      </p:sp>
    </p:spTree>
  </p:cSld>
  <p:clrMapOvr>
    <a:masterClrMapping/>
  </p:clrMapOvr>
  <p:transition advTm="6266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017859">
            <a:off x="3829947" y="3469380"/>
            <a:ext cx="3845157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HEADLIGHT SWITCH</a:t>
            </a:r>
          </a:p>
        </p:txBody>
      </p:sp>
    </p:spTree>
  </p:cSld>
  <p:clrMapOvr>
    <a:masterClrMapping/>
  </p:clrMapOvr>
  <p:transition advTm="6266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017859">
            <a:off x="4340965" y="3183924"/>
            <a:ext cx="4275393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INSTRUMENT PANEL LIGHTS</a:t>
            </a:r>
          </a:p>
        </p:txBody>
      </p:sp>
    </p:spTree>
  </p:cSld>
  <p:clrMapOvr>
    <a:masterClrMapping/>
  </p:clrMapOvr>
  <p:transition advTm="6266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726812">
            <a:off x="1340422" y="4516587"/>
            <a:ext cx="3871152" cy="1180256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DIRECTIONAL SIGNALS &amp;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HIGH BEAM CONTROL</a:t>
            </a:r>
          </a:p>
        </p:txBody>
      </p:sp>
    </p:spTree>
  </p:cSld>
  <p:clrMapOvr>
    <a:masterClrMapping/>
  </p:clrMapOvr>
  <p:transition advTm="6266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726812">
            <a:off x="2214475" y="3886261"/>
            <a:ext cx="4057530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HAZARD FLASHERS (PULL)</a:t>
            </a:r>
          </a:p>
        </p:txBody>
      </p:sp>
    </p:spTree>
  </p:cSld>
  <p:clrMapOvr>
    <a:masterClrMapping/>
  </p:clrMapOvr>
  <p:transition advTm="6266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9" name="Picture 8" descr="IMG_1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914400"/>
            <a:ext cx="7620000" cy="57150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726812">
            <a:off x="971378" y="2902252"/>
            <a:ext cx="3769810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SUSPENSION CONTROL</a:t>
            </a:r>
          </a:p>
        </p:txBody>
      </p:sp>
    </p:spTree>
  </p:cSld>
  <p:clrMapOvr>
    <a:masterClrMapping/>
  </p:clrMapOvr>
  <p:transition advTm="6266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3733800" cy="3810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u="sng" dirty="0">
                <a:solidFill>
                  <a:srgbClr val="000066"/>
                </a:solidFill>
              </a:rPr>
              <a:t>CONTENTS:</a:t>
            </a:r>
            <a:br>
              <a:rPr lang="en-US" sz="2400" u="sng" dirty="0">
                <a:solidFill>
                  <a:srgbClr val="000066"/>
                </a:solidFill>
              </a:rPr>
            </a:br>
            <a:br>
              <a:rPr lang="en-US" sz="2400" dirty="0">
                <a:solidFill>
                  <a:srgbClr val="000066"/>
                </a:solidFill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Operator’s Manual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Specifications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Basic information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start-up procedure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leveling system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hot water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genset (Generator)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19800"/>
            <a:ext cx="8534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to remain in vehicle at all times</a:t>
            </a:r>
          </a:p>
        </p:txBody>
      </p:sp>
      <p:pic>
        <p:nvPicPr>
          <p:cNvPr id="7" name="Picture 6" descr="IMG_1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2147" y="228600"/>
            <a:ext cx="4863253" cy="5486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6019800"/>
            <a:ext cx="762000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Up Procedures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1. Do a walk-around the ACV.  Check:</a:t>
            </a:r>
          </a:p>
          <a:p>
            <a:pPr algn="l" eaLnBrk="1" hangingPunct="1">
              <a:buFont typeface="Wingdings" pitchFamily="2" charset="2"/>
              <a:buChar char="ü"/>
            </a:pPr>
            <a:r>
              <a:rPr lang="en-US" dirty="0">
                <a:solidFill>
                  <a:srgbClr val="000066"/>
                </a:solidFill>
              </a:rPr>
              <a:t>Tires</a:t>
            </a:r>
          </a:p>
          <a:p>
            <a:pPr algn="l" eaLnBrk="1" hangingPunct="1">
              <a:buFont typeface="Wingdings" pitchFamily="2" charset="2"/>
              <a:buChar char="ü"/>
            </a:pPr>
            <a:r>
              <a:rPr lang="en-US" dirty="0">
                <a:solidFill>
                  <a:srgbClr val="000066"/>
                </a:solidFill>
              </a:rPr>
              <a:t>Clearance overhead &amp; sides</a:t>
            </a:r>
          </a:p>
          <a:p>
            <a:pPr algn="l" eaLnBrk="1" hangingPunct="1">
              <a:buFont typeface="Wingdings" pitchFamily="2" charset="2"/>
              <a:buChar char="ü"/>
            </a:pPr>
            <a:r>
              <a:rPr lang="en-US" dirty="0">
                <a:solidFill>
                  <a:srgbClr val="000066"/>
                </a:solidFill>
              </a:rPr>
              <a:t>Raise hood and check fluid levels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dirty="0">
                <a:solidFill>
                  <a:srgbClr val="000066"/>
                </a:solidFill>
              </a:rPr>
              <a:t>Leave hood up to check transmission oil after 	running engine for 10 minutes</a:t>
            </a:r>
          </a:p>
          <a:p>
            <a:pPr marL="6350" lvl="1" algn="l">
              <a:buFont typeface="Wingdings" pitchFamily="2" charset="2"/>
              <a:buChar char="ü"/>
            </a:pPr>
            <a:r>
              <a:rPr lang="en-US" dirty="0">
                <a:solidFill>
                  <a:srgbClr val="000066"/>
                </a:solidFill>
              </a:rPr>
              <a:t>Check underneath for evidence of any leaks on ground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2. Turn on DC power (starboard side aft)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3. Set “Battery Disconnect” to “ON”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4. Turn on DC lighting &amp; miscellaneous switches 	(inside electrical control cabinet)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Up Procedures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5. Turn on battery chassis switch (left side of 	driver seat)</a:t>
            </a:r>
          </a:p>
          <a:p>
            <a:pPr algn="l" eaLnBrk="1" hangingPunct="1"/>
            <a:endParaRPr lang="en-US" dirty="0">
              <a:solidFill>
                <a:srgbClr val="000066"/>
              </a:solidFill>
            </a:endParaRP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6. To start engine 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a. Turn ignition switch to “ON” position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b. Wait for gauges to “cycle”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c. Turn key to START / release key once 			started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d. Note: Parking brake must be on before 		starting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Up Procedures</a:t>
            </a:r>
          </a:p>
          <a:p>
            <a:pPr algn="l" eaLnBrk="1" hangingPunct="1"/>
            <a:endParaRPr lang="en-US" dirty="0">
              <a:solidFill>
                <a:srgbClr val="000066"/>
              </a:solidFill>
            </a:endParaRP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7. Check gauges</a:t>
            </a:r>
          </a:p>
          <a:p>
            <a:pPr algn="l" eaLnBrk="1" hangingPunct="1"/>
            <a:endParaRPr lang="en-US" dirty="0">
              <a:solidFill>
                <a:srgbClr val="000066"/>
              </a:solidFill>
            </a:endParaRP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8. After starting, check air pressure (must be at 	least 95 psi before moving vehicle) 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Up Procedures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9. Before moving vehicle: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a. Check Leveler is in the “up” position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b. Check Slide-out is in the locked position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c. Air suspension must be in the “AUTO” 		position</a:t>
            </a:r>
          </a:p>
          <a:p>
            <a:pPr algn="l" eaLnBrk="1" hangingPunct="1"/>
            <a:endParaRPr lang="en-US" dirty="0">
              <a:solidFill>
                <a:srgbClr val="000066"/>
              </a:solidFill>
            </a:endParaRP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10.  Check transmission oil level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a. Read manual before checking</a:t>
            </a:r>
          </a:p>
          <a:p>
            <a:pPr algn="l" eaLnBrk="1" hangingPunct="1"/>
            <a:r>
              <a:rPr lang="en-US" dirty="0">
                <a:solidFill>
                  <a:srgbClr val="000066"/>
                </a:solidFill>
              </a:rPr>
              <a:t>	b. Do not over fill.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57250"/>
            <a:ext cx="7772400" cy="60007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017859">
            <a:off x="1597765" y="2421924"/>
            <a:ext cx="4275393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OUT CONTROL</a:t>
            </a:r>
          </a:p>
        </p:txBody>
      </p:sp>
    </p:spTree>
  </p:cSld>
  <p:clrMapOvr>
    <a:masterClrMapping/>
  </p:clrMapOvr>
  <p:transition advTm="6266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914400"/>
            <a:ext cx="7518400" cy="5638800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 rot="20017859">
            <a:off x="3274165" y="2040924"/>
            <a:ext cx="4275393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OUT CONTROL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19800" y="4876800"/>
            <a:ext cx="2819400" cy="16002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Must Be Level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914400"/>
            <a:ext cx="7518400" cy="56388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953000" y="4876800"/>
            <a:ext cx="3886200" cy="16002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be “ON” before starting engine or slide out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447800" y="3200400"/>
            <a:ext cx="4953000" cy="114300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CHASSIS BATTERY DISCONNECT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800" y="990600"/>
            <a:ext cx="7823200" cy="58674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3157457">
            <a:off x="3987720" y="2909981"/>
            <a:ext cx="3520784" cy="1229401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LEVELING CONTROLS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81000" y="5029200"/>
            <a:ext cx="2819400" cy="16002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on level surface if possible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19800" y="5029200"/>
            <a:ext cx="2819400" cy="16002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Suspension Air must be “LOWER” BEFORE leveling</a:t>
            </a:r>
          </a:p>
        </p:txBody>
      </p:sp>
      <p:sp>
        <p:nvSpPr>
          <p:cNvPr id="12" name="Left Arrow 11"/>
          <p:cNvSpPr/>
          <p:nvPr/>
        </p:nvSpPr>
        <p:spPr>
          <a:xfrm rot="746395">
            <a:off x="2439323" y="2729298"/>
            <a:ext cx="2096281" cy="944498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AUTO LEVEL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19800" y="1066800"/>
            <a:ext cx="2819400" cy="16002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engine before using system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1000" y="1066800"/>
            <a:ext cx="2819400" cy="16002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red lights will light up once level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90800"/>
            <a:ext cx="8839200" cy="4038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Features</a:t>
            </a:r>
            <a:endParaRPr lang="en-US" sz="36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advTm="6266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AREA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</a:t>
            </a:r>
          </a:p>
        </p:txBody>
      </p:sp>
      <p:pic>
        <p:nvPicPr>
          <p:cNvPr id="10" name="Picture 9" descr="IMG_1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7315200" cy="54864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52400" y="4953000"/>
            <a:ext cx="2685930" cy="137160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OUT </a:t>
            </a:r>
            <a:r>
              <a:rPr lang="en-US" sz="1600" dirty="0">
                <a:solidFill>
                  <a:schemeClr val="bg1"/>
                </a:solidFill>
              </a:rPr>
              <a:t>(ENTIRE SECTION)</a:t>
            </a:r>
          </a:p>
        </p:txBody>
      </p:sp>
      <p:sp>
        <p:nvSpPr>
          <p:cNvPr id="14" name="Left Arrow 13"/>
          <p:cNvSpPr/>
          <p:nvPr/>
        </p:nvSpPr>
        <p:spPr>
          <a:xfrm rot="558427">
            <a:off x="2848833" y="2323131"/>
            <a:ext cx="5761746" cy="1270268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DRY ERASE BOARD WRITING SURFACES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(THROUGH OUT)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381000"/>
            <a:ext cx="3657600" cy="495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u="sng" dirty="0">
                <a:solidFill>
                  <a:srgbClr val="000066"/>
                </a:solidFill>
              </a:rPr>
              <a:t>CONTENTS:</a:t>
            </a:r>
            <a:br>
              <a:rPr lang="en-US" sz="2400" u="sng" dirty="0">
                <a:solidFill>
                  <a:srgbClr val="000066"/>
                </a:solidFill>
              </a:rPr>
            </a:br>
            <a:br>
              <a:rPr lang="en-US" sz="2400" dirty="0">
                <a:solidFill>
                  <a:srgbClr val="000066"/>
                </a:solidFill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PRE-UNDERWAY 	CHECKLIST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START UP PROCEDURE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GUIDE FOR USAGE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QUALIFICATTION 	GUIDE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OPERATOR 	REFERENCES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WAIVER FORMS</a:t>
            </a:r>
            <a:br>
              <a:rPr lang="en-US" sz="2400" b="0" dirty="0">
                <a:solidFill>
                  <a:srgbClr val="000066"/>
                </a:solidFill>
                <a:effectLst/>
              </a:rPr>
            </a:br>
            <a:r>
              <a:rPr lang="en-US" sz="2400" b="0" dirty="0">
                <a:solidFill>
                  <a:srgbClr val="000066"/>
                </a:solidFill>
                <a:effectLst/>
              </a:rPr>
              <a:t>INTRODUCTORY 	POWERPOINT</a:t>
            </a: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19800"/>
            <a:ext cx="8534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to remain in vehicle at all times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6019800"/>
            <a:ext cx="762000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MG_1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4719211" cy="5638800"/>
          </a:xfrm>
          <a:prstGeom prst="rect">
            <a:avLst/>
          </a:prstGeom>
        </p:spPr>
      </p:pic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MIDSHIP</a:t>
            </a:r>
          </a:p>
        </p:txBody>
      </p:sp>
      <p:pic>
        <p:nvPicPr>
          <p:cNvPr id="8" name="Picture 7" descr="IMG_13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762000"/>
            <a:ext cx="4400550" cy="58674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1752600" y="3048000"/>
            <a:ext cx="2838330" cy="190500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HEAD WITH SINK &amp; SHOWER</a:t>
            </a:r>
          </a:p>
        </p:txBody>
      </p:sp>
    </p:spTree>
  </p:cSld>
  <p:clrMapOvr>
    <a:masterClrMapping/>
  </p:clrMapOvr>
  <p:transition advTm="6266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838200"/>
            <a:ext cx="7696200" cy="57912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239420">
            <a:off x="3988101" y="1090647"/>
            <a:ext cx="4275393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12 VOLT DC CONTROL PANEL</a:t>
            </a:r>
          </a:p>
        </p:txBody>
      </p:sp>
      <p:sp>
        <p:nvSpPr>
          <p:cNvPr id="11" name="Left Arrow 10"/>
          <p:cNvSpPr/>
          <p:nvPr/>
        </p:nvSpPr>
        <p:spPr>
          <a:xfrm rot="20239420">
            <a:off x="2033712" y="1490555"/>
            <a:ext cx="4571808" cy="197973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AUX. BATTERY DISCONNECT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(TURN ON FOR DC LIGHTING &amp; MISC 12 VOLTS –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TURN OFF WHEN FINISHED)</a:t>
            </a:r>
          </a:p>
        </p:txBody>
      </p:sp>
      <p:sp>
        <p:nvSpPr>
          <p:cNvPr id="12" name="Right Arrow 11"/>
          <p:cNvSpPr/>
          <p:nvPr/>
        </p:nvSpPr>
        <p:spPr>
          <a:xfrm rot="1726812">
            <a:off x="3308443" y="1407278"/>
            <a:ext cx="4339983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GENERATOR START / STOP</a:t>
            </a:r>
          </a:p>
        </p:txBody>
      </p:sp>
      <p:sp>
        <p:nvSpPr>
          <p:cNvPr id="13" name="Right Arrow 12"/>
          <p:cNvSpPr/>
          <p:nvPr/>
        </p:nvSpPr>
        <p:spPr>
          <a:xfrm rot="1726812">
            <a:off x="3503384" y="2824787"/>
            <a:ext cx="4339983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GENERATOR START / STOP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1000" y="4724400"/>
            <a:ext cx="3505200" cy="19050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USING ONLY ONE GENERATOR, USE UNIT WITH LOWEST HOURS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800" y="990600"/>
            <a:ext cx="7823200" cy="5867400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 rot="1556351">
            <a:off x="4867308" y="3094967"/>
            <a:ext cx="4275393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120 VOLT CONTROL PANEL</a:t>
            </a:r>
          </a:p>
        </p:txBody>
      </p:sp>
    </p:spTree>
  </p:cSld>
  <p:clrMapOvr>
    <a:masterClrMapping/>
  </p:clrMapOvr>
  <p:transition advTm="6266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8" name="Picture 7" descr="IMG_1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800" y="990600"/>
            <a:ext cx="7823200" cy="58674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661053">
            <a:off x="4023146" y="4186380"/>
            <a:ext cx="5213201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POWER SOURCE SELECTION PANEL</a:t>
            </a:r>
          </a:p>
        </p:txBody>
      </p:sp>
    </p:spTree>
  </p:cSld>
  <p:clrMapOvr>
    <a:masterClrMapping/>
  </p:clrMapOvr>
  <p:transition advTm="6266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7" name="Picture 6" descr="IMG_1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965200"/>
            <a:ext cx="4419600" cy="5892800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 rot="2661053">
            <a:off x="5349789" y="4472517"/>
            <a:ext cx="3389290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INVERTER / CHARGER</a:t>
            </a:r>
          </a:p>
        </p:txBody>
      </p:sp>
      <p:sp>
        <p:nvSpPr>
          <p:cNvPr id="11" name="Left Arrow 10"/>
          <p:cNvSpPr/>
          <p:nvPr/>
        </p:nvSpPr>
        <p:spPr>
          <a:xfrm rot="20361981">
            <a:off x="4352980" y="1522619"/>
            <a:ext cx="2767329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ON / OFF SWITCH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I.T. RACK </a:t>
            </a:r>
          </a:p>
          <a:p>
            <a:pPr eaLnBrk="1" hangingPunct="1"/>
            <a:endParaRPr lang="en-US" sz="16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TV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</a:t>
            </a:r>
          </a:p>
        </p:txBody>
      </p:sp>
      <p:pic>
        <p:nvPicPr>
          <p:cNvPr id="6" name="Picture 5" descr="IMG_1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838200"/>
            <a:ext cx="4362450" cy="58166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AREA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</a:t>
            </a:r>
          </a:p>
        </p:txBody>
      </p:sp>
      <p:pic>
        <p:nvPicPr>
          <p:cNvPr id="8" name="Picture 7" descr="IMG_1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990600"/>
            <a:ext cx="7391400" cy="554355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</a:p>
          <a:p>
            <a:pPr eaLnBrk="1" hangingPunct="1"/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</a:t>
            </a:r>
          </a:p>
        </p:txBody>
      </p:sp>
      <p:pic>
        <p:nvPicPr>
          <p:cNvPr id="10" name="Picture 9" descr="IMG_1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787400"/>
            <a:ext cx="4552950" cy="60706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AREA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STARBOARD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</a:t>
            </a:r>
          </a:p>
        </p:txBody>
      </p:sp>
      <p:pic>
        <p:nvPicPr>
          <p:cNvPr id="6" name="Picture 5" descr="IMG_1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914400"/>
            <a:ext cx="7493000" cy="59436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9812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PRINTER / FAX</a:t>
            </a:r>
          </a:p>
          <a:p>
            <a:pPr eaLnBrk="1" hangingPunct="1"/>
            <a:endParaRPr lang="en-US" sz="16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VSAT</a:t>
            </a:r>
          </a:p>
          <a:p>
            <a:pPr eaLnBrk="1" hangingPunct="1"/>
            <a:endParaRPr lang="en-US" sz="16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DISH</a:t>
            </a:r>
          </a:p>
          <a:p>
            <a:pPr eaLnBrk="1" hangingPunct="1"/>
            <a:endParaRPr lang="en-US" sz="16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6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STARBOARD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MIDSHIP</a:t>
            </a:r>
          </a:p>
        </p:txBody>
      </p:sp>
      <p:pic>
        <p:nvPicPr>
          <p:cNvPr id="7" name="Picture 6" descr="IMG_1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838200"/>
            <a:ext cx="4362450" cy="58166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2192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4" descr="ERV MCC Pics Presentation USCGA pptx (2)_Page_9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8763000" cy="6477000"/>
          </a:xfrm>
          <a:prstGeom prst="rect">
            <a:avLst/>
          </a:prstGeom>
        </p:spPr>
      </p:pic>
      <p:pic>
        <p:nvPicPr>
          <p:cNvPr id="8" name="Picture 7" descr="D11nr-patch-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6200" y="381000"/>
            <a:ext cx="1192695" cy="1175657"/>
          </a:xfrm>
          <a:prstGeom prst="rect">
            <a:avLst/>
          </a:prstGeom>
        </p:spPr>
      </p:pic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GALLEY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STARBOARD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MIDSHIP</a:t>
            </a:r>
          </a:p>
        </p:txBody>
      </p:sp>
      <p:pic>
        <p:nvPicPr>
          <p:cNvPr id="8" name="Picture 7" descr="IMG_13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787400"/>
            <a:ext cx="4552950" cy="60706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3048000" y="1752600"/>
            <a:ext cx="2428819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COFFEE MAKER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505200" y="2743200"/>
            <a:ext cx="2152530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MICROWAVE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048000" y="5029200"/>
            <a:ext cx="2381130" cy="7894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REFRIGERATOR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7630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1524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AREA</a:t>
            </a: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1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STARBOARD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  <a:p>
            <a:pPr eaLnBrk="1" hangingPunct="1"/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</a:t>
            </a:r>
          </a:p>
        </p:txBody>
      </p:sp>
      <p:pic>
        <p:nvPicPr>
          <p:cNvPr id="7" name="Picture 6" descr="IMG_1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914400"/>
            <a:ext cx="7467600" cy="57150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2057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8" name="Picture 7" descr="IMG_1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9144000" cy="426719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361981">
            <a:off x="1424766" y="3324645"/>
            <a:ext cx="3784228" cy="990600"/>
          </a:xfrm>
          <a:prstGeom prst="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BATTERY COMPARTMENT</a:t>
            </a:r>
          </a:p>
        </p:txBody>
      </p:sp>
      <p:pic>
        <p:nvPicPr>
          <p:cNvPr id="7" name="Picture 6" descr="IMG_13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038600" y="4419600"/>
            <a:ext cx="3581400" cy="114300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MAIN BATTERY SWITCH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2057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8" name="Picture 7" descr="IMG_1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9144000" cy="4267199"/>
          </a:xfrm>
          <a:prstGeom prst="rect">
            <a:avLst/>
          </a:prstGeom>
        </p:spPr>
      </p:pic>
      <p:sp>
        <p:nvSpPr>
          <p:cNvPr id="11" name="Subtitle 8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3733800" cy="101170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EXTERNAL VIDEO SCREEN</a:t>
            </a:r>
          </a:p>
        </p:txBody>
      </p:sp>
    </p:spTree>
  </p:cSld>
  <p:clrMapOvr>
    <a:masterClrMapping/>
  </p:clrMapOvr>
  <p:transition advTm="6266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2057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6" name="Picture 5" descr="IMG_1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066800"/>
            <a:ext cx="7721600" cy="5791200"/>
          </a:xfrm>
          <a:prstGeom prst="rect">
            <a:avLst/>
          </a:prstGeom>
        </p:spPr>
      </p:pic>
      <p:sp>
        <p:nvSpPr>
          <p:cNvPr id="9" name="Subtitle 8"/>
          <p:cNvSpPr txBox="1">
            <a:spLocks/>
          </p:cNvSpPr>
          <p:nvPr/>
        </p:nvSpPr>
        <p:spPr>
          <a:xfrm>
            <a:off x="685800" y="3733800"/>
            <a:ext cx="3657600" cy="1011702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 VIDEO SCREEN</a:t>
            </a:r>
          </a:p>
        </p:txBody>
      </p:sp>
      <p:sp>
        <p:nvSpPr>
          <p:cNvPr id="10" name="Subtitle 8"/>
          <p:cNvSpPr txBox="1">
            <a:spLocks noGrp="1"/>
          </p:cNvSpPr>
          <p:nvPr>
            <p:ph type="subTitle" idx="1"/>
          </p:nvPr>
        </p:nvSpPr>
        <p:spPr>
          <a:xfrm rot="19393520">
            <a:off x="1617088" y="2374668"/>
            <a:ext cx="1880168" cy="935972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SPEAKERS</a:t>
            </a:r>
          </a:p>
        </p:txBody>
      </p:sp>
      <p:sp>
        <p:nvSpPr>
          <p:cNvPr id="12" name="Subtitle 8"/>
          <p:cNvSpPr txBox="1">
            <a:spLocks/>
          </p:cNvSpPr>
          <p:nvPr/>
        </p:nvSpPr>
        <p:spPr>
          <a:xfrm rot="19393520">
            <a:off x="3750688" y="3136668"/>
            <a:ext cx="1880168" cy="935972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SPEAKERS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8200" y="4724400"/>
            <a:ext cx="3505200" cy="1905000"/>
          </a:xfrm>
          <a:prstGeom prst="roundRect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HATCH PULL-DOWN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 MOUNTED IN DOOR FRAME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0" animBg="1"/>
      <p:bldP spid="12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2057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8" name="Picture 7" descr="IMG_1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9144000" cy="4267199"/>
          </a:xfrm>
          <a:prstGeom prst="rect">
            <a:avLst/>
          </a:prstGeom>
        </p:spPr>
      </p:pic>
      <p:sp>
        <p:nvSpPr>
          <p:cNvPr id="11" name="Subtitle 8"/>
          <p:cNvSpPr>
            <a:spLocks noGrp="1"/>
          </p:cNvSpPr>
          <p:nvPr>
            <p:ph type="subTitle" idx="1"/>
          </p:nvPr>
        </p:nvSpPr>
        <p:spPr>
          <a:xfrm>
            <a:off x="1066800" y="3429000"/>
            <a:ext cx="3733800" cy="101170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EXTERNAL VIDEO SCREEN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CONNECTION BOX</a:t>
            </a:r>
          </a:p>
        </p:txBody>
      </p:sp>
      <p:pic>
        <p:nvPicPr>
          <p:cNvPr id="6" name="Picture 5" descr="IMG_1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181600" y="1219200"/>
            <a:ext cx="3962400" cy="5283200"/>
          </a:xfrm>
          <a:prstGeom prst="rect">
            <a:avLst/>
          </a:prstGeom>
        </p:spPr>
      </p:pic>
      <p:sp>
        <p:nvSpPr>
          <p:cNvPr id="7" name="Subtitle 8"/>
          <p:cNvSpPr txBox="1">
            <a:spLocks/>
          </p:cNvSpPr>
          <p:nvPr/>
        </p:nvSpPr>
        <p:spPr>
          <a:xfrm rot="2537394">
            <a:off x="5874187" y="3265640"/>
            <a:ext cx="2367822" cy="935972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VIDEO INPUT</a:t>
            </a:r>
          </a:p>
        </p:txBody>
      </p:sp>
      <p:sp>
        <p:nvSpPr>
          <p:cNvPr id="9" name="Subtitle 8"/>
          <p:cNvSpPr txBox="1">
            <a:spLocks/>
          </p:cNvSpPr>
          <p:nvPr/>
        </p:nvSpPr>
        <p:spPr>
          <a:xfrm rot="21042503">
            <a:off x="5546426" y="4680814"/>
            <a:ext cx="2367822" cy="935972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AUDIO INPUTS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66"/>
                </a:solidFill>
              </a:rPr>
              <a:t>AUXILIARY COMMUNICATIONS  VEHICLE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6096000"/>
            <a:ext cx="8229600" cy="6096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None/>
            </a:pPr>
            <a:r>
              <a:rPr lang="en-US" sz="3900" dirty="0">
                <a:solidFill>
                  <a:srgbClr val="002060"/>
                </a:solidFill>
              </a:rPr>
              <a:t>End of Review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  <p:pic>
        <p:nvPicPr>
          <p:cNvPr id="9" name="Content Placeholder 8" descr="IMG_13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743200" y="914400"/>
            <a:ext cx="3714750" cy="4953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7" name="Picture 6" descr="Copy of P101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2362200"/>
            <a:ext cx="533400" cy="64815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Front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2192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IMG_1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2057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STARBOARD SIDE VIEW</a:t>
            </a:r>
          </a:p>
        </p:txBody>
      </p:sp>
      <p:pic>
        <p:nvPicPr>
          <p:cNvPr id="8" name="Picture 7" descr="IMG_1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1"/>
            <a:ext cx="9144000" cy="3903000"/>
          </a:xfrm>
          <a:prstGeom prst="rect">
            <a:avLst/>
          </a:prstGeom>
        </p:spPr>
      </p:pic>
    </p:spTree>
  </p:cSld>
  <p:clrMapOvr>
    <a:masterClrMapping/>
  </p:clrMapOvr>
  <p:transition advTm="626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AFT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219200"/>
          </a:xfrm>
        </p:spPr>
        <p:txBody>
          <a:bodyPr>
            <a:normAutofit/>
          </a:bodyPr>
          <a:lstStyle/>
          <a:p>
            <a:pPr eaLnBrk="1" hangingPunct="1"/>
            <a:endParaRPr lang="en-US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IMG_1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0"/>
            <a:ext cx="5143500" cy="6858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726812">
            <a:off x="3799440" y="1183332"/>
            <a:ext cx="3555797" cy="868451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ROOF ACCESS LADDER</a:t>
            </a:r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2895600" cy="3810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66"/>
                </a:solidFill>
              </a:rPr>
              <a:t>AUXILIARY COMMUNICATIONS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VEHICLE</a:t>
            </a: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PORT SIDE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0AF0D-BB2B-4B8B-B264-70BE1C3D486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 descr="IMG_1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685800"/>
            <a:ext cx="5815285" cy="54864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726812">
            <a:off x="2200405" y="2605176"/>
            <a:ext cx="4458253" cy="110483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ONE OF TWO GENERATORS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11289</TotalTime>
  <Words>786</Words>
  <Application>Microsoft Office PowerPoint</Application>
  <PresentationFormat>On-screen Show (4:3)</PresentationFormat>
  <Paragraphs>528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Times New Roman</vt:lpstr>
      <vt:lpstr>Verdana</vt:lpstr>
      <vt:lpstr>Wingdings</vt:lpstr>
      <vt:lpstr>Wingdings 2</vt:lpstr>
      <vt:lpstr>Wingdings 3</vt:lpstr>
      <vt:lpstr>Apex</vt:lpstr>
      <vt:lpstr>AUXILIARY COMMUNICATIONS  VEHICLE</vt:lpstr>
      <vt:lpstr>PowerPoint Presentation</vt:lpstr>
      <vt:lpstr>CONTENTS:  Operator’s Manual Specifications Basic information start-up procedure leveling system hot water genset (Generator)  </vt:lpstr>
      <vt:lpstr>CONTENTS:  PRE-UNDERWAY  CHECKLIST START UP PROCEDURE GUIDE FOR USAGE QUALIFICATTION  GUIDE OPERATOR  REFERENCES WAIVER FORMS INTRODUCTORY  POWERPOINT </vt:lpstr>
      <vt:lpstr>PowerPoint Presentation</vt:lpstr>
      <vt:lpstr>AUXILIARY COMMUNICATIONS  VEHICLE     Front View</vt:lpstr>
      <vt:lpstr>AUXILIARY COMMUNICATIONS VEHICLE     </vt:lpstr>
      <vt:lpstr>AUXILIARY COMMUNICATIONS  VEHICLE     AFT View</vt:lpstr>
      <vt:lpstr>AUXILIARY COMMUNICATIONS  VEHICLE     PORT SIDE View</vt:lpstr>
      <vt:lpstr>AUXILIARY COMMUNICATIONS  VEHICLE     GENERATOR 12 kw</vt:lpstr>
      <vt:lpstr>AUXILIARY COMMUNICATIONS  VEHICLE     PORT SIDE View</vt:lpstr>
      <vt:lpstr>AUXILIARY COMMUNICATIONS  VEHICLE     PORT SIDE View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VEHICLE     </vt:lpstr>
      <vt:lpstr>AUXILIARY COMMUNICATIONS  VEHICLE</vt:lpstr>
    </vt:vector>
  </TitlesOfParts>
  <Company>United States Coast Guard Auxiliary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AUXCOM 2009 PHASE 1 REWORK - Chapter 1</dc:title>
  <dc:creator>Mike Bauer</dc:creator>
  <cp:lastModifiedBy>Thompson Family</cp:lastModifiedBy>
  <cp:revision>789</cp:revision>
  <dcterms:created xsi:type="dcterms:W3CDTF">2009-06-26T23:18:45Z</dcterms:created>
  <dcterms:modified xsi:type="dcterms:W3CDTF">2017-01-06T23:04:44Z</dcterms:modified>
</cp:coreProperties>
</file>