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8" r:id="rId2"/>
    <p:sldId id="256" r:id="rId3"/>
    <p:sldId id="285" r:id="rId4"/>
    <p:sldId id="259" r:id="rId5"/>
    <p:sldId id="260" r:id="rId6"/>
    <p:sldId id="261" r:id="rId7"/>
    <p:sldId id="262" r:id="rId8"/>
    <p:sldId id="263" r:id="rId9"/>
    <p:sldId id="264" r:id="rId10"/>
    <p:sldId id="265" r:id="rId11"/>
    <p:sldId id="266" r:id="rId12"/>
    <p:sldId id="267" r:id="rId13"/>
    <p:sldId id="269" r:id="rId14"/>
    <p:sldId id="287" r:id="rId15"/>
    <p:sldId id="268" r:id="rId16"/>
    <p:sldId id="270" r:id="rId17"/>
    <p:sldId id="271" r:id="rId18"/>
    <p:sldId id="272" r:id="rId19"/>
    <p:sldId id="273" r:id="rId20"/>
    <p:sldId id="274" r:id="rId21"/>
    <p:sldId id="275" r:id="rId22"/>
    <p:sldId id="276" r:id="rId23"/>
    <p:sldId id="288" r:id="rId24"/>
    <p:sldId id="289" r:id="rId25"/>
    <p:sldId id="290" r:id="rId26"/>
    <p:sldId id="291" r:id="rId27"/>
    <p:sldId id="277" r:id="rId28"/>
    <p:sldId id="278" r:id="rId29"/>
    <p:sldId id="279" r:id="rId30"/>
    <p:sldId id="280" r:id="rId31"/>
    <p:sldId id="281" r:id="rId32"/>
    <p:sldId id="282" r:id="rId33"/>
    <p:sldId id="283" r:id="rId34"/>
    <p:sldId id="284" r:id="rId35"/>
    <p:sldId id="286"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Times New Roman" charset="0"/>
        <a:cs typeface="Times New Roman" charset="0"/>
      </a:defRPr>
    </a:lvl1pPr>
    <a:lvl2pPr marL="457200" algn="l" rtl="0" fontAlgn="base">
      <a:spcBef>
        <a:spcPct val="0"/>
      </a:spcBef>
      <a:spcAft>
        <a:spcPct val="0"/>
      </a:spcAft>
      <a:defRPr sz="2400" kern="1200">
        <a:solidFill>
          <a:schemeClr val="tx1"/>
        </a:solidFill>
        <a:latin typeface="Times New Roman" charset="0"/>
        <a:ea typeface="Times New Roman" charset="0"/>
        <a:cs typeface="Times New Roman" charset="0"/>
      </a:defRPr>
    </a:lvl2pPr>
    <a:lvl3pPr marL="914400" algn="l" rtl="0" fontAlgn="base">
      <a:spcBef>
        <a:spcPct val="0"/>
      </a:spcBef>
      <a:spcAft>
        <a:spcPct val="0"/>
      </a:spcAft>
      <a:defRPr sz="2400" kern="1200">
        <a:solidFill>
          <a:schemeClr val="tx1"/>
        </a:solidFill>
        <a:latin typeface="Times New Roman" charset="0"/>
        <a:ea typeface="Times New Roman" charset="0"/>
        <a:cs typeface="Times New Roman" charset="0"/>
      </a:defRPr>
    </a:lvl3pPr>
    <a:lvl4pPr marL="1371600" algn="l" rtl="0" fontAlgn="base">
      <a:spcBef>
        <a:spcPct val="0"/>
      </a:spcBef>
      <a:spcAft>
        <a:spcPct val="0"/>
      </a:spcAft>
      <a:defRPr sz="2400" kern="1200">
        <a:solidFill>
          <a:schemeClr val="tx1"/>
        </a:solidFill>
        <a:latin typeface="Times New Roman" charset="0"/>
        <a:ea typeface="Times New Roman" charset="0"/>
        <a:cs typeface="Times New Roman" charset="0"/>
      </a:defRPr>
    </a:lvl4pPr>
    <a:lvl5pPr marL="1828800" algn="l" rtl="0" fontAlgn="base">
      <a:spcBef>
        <a:spcPct val="0"/>
      </a:spcBef>
      <a:spcAft>
        <a:spcPct val="0"/>
      </a:spcAft>
      <a:defRPr sz="2400" kern="1200">
        <a:solidFill>
          <a:schemeClr val="tx1"/>
        </a:solidFill>
        <a:latin typeface="Times New Roman" charset="0"/>
        <a:ea typeface="Times New Roman" charset="0"/>
        <a:cs typeface="Times New Roman" charset="0"/>
      </a:defRPr>
    </a:lvl5pPr>
    <a:lvl6pPr marL="2286000" algn="l" defTabSz="914400" rtl="0" eaLnBrk="1" latinLnBrk="0" hangingPunct="1">
      <a:defRPr sz="2400" kern="1200">
        <a:solidFill>
          <a:schemeClr val="tx1"/>
        </a:solidFill>
        <a:latin typeface="Times New Roman" charset="0"/>
        <a:ea typeface="Times New Roman" charset="0"/>
        <a:cs typeface="Times New Roman" charset="0"/>
      </a:defRPr>
    </a:lvl6pPr>
    <a:lvl7pPr marL="2743200" algn="l" defTabSz="914400" rtl="0" eaLnBrk="1" latinLnBrk="0" hangingPunct="1">
      <a:defRPr sz="2400" kern="1200">
        <a:solidFill>
          <a:schemeClr val="tx1"/>
        </a:solidFill>
        <a:latin typeface="Times New Roman" charset="0"/>
        <a:ea typeface="Times New Roman" charset="0"/>
        <a:cs typeface="Times New Roman" charset="0"/>
      </a:defRPr>
    </a:lvl7pPr>
    <a:lvl8pPr marL="3200400" algn="l" defTabSz="914400" rtl="0" eaLnBrk="1" latinLnBrk="0" hangingPunct="1">
      <a:defRPr sz="2400" kern="1200">
        <a:solidFill>
          <a:schemeClr val="tx1"/>
        </a:solidFill>
        <a:latin typeface="Times New Roman" charset="0"/>
        <a:ea typeface="Times New Roman" charset="0"/>
        <a:cs typeface="Times New Roman" charset="0"/>
      </a:defRPr>
    </a:lvl8pPr>
    <a:lvl9pPr marL="3657600" algn="l" defTabSz="914400" rtl="0" eaLnBrk="1" latinLnBrk="0" hangingPunct="1">
      <a:defRPr sz="2400" kern="1200">
        <a:solidFill>
          <a:schemeClr val="tx1"/>
        </a:solidFill>
        <a:latin typeface="Times New Roman" charset="0"/>
        <a:ea typeface="Times New Roman" charset="0"/>
        <a:cs typeface="Times New Roman"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53"/>
    <p:restoredTop sz="90895"/>
  </p:normalViewPr>
  <p:slideViewPr>
    <p:cSldViewPr>
      <p:cViewPr varScale="1">
        <p:scale>
          <a:sx n="101" d="100"/>
          <a:sy n="101" d="100"/>
        </p:scale>
        <p:origin x="9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50D16F-7034-E649-8AE7-294678DAC61B}" type="datetimeFigureOut">
              <a:rPr lang="en-US" smtClean="0"/>
              <a:t>3/14/17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E0363E-9FDC-0045-A7E9-B5C9E72134BD}" type="slidenum">
              <a:rPr lang="en-US" smtClean="0"/>
              <a:t>‹#›</a:t>
            </a:fld>
            <a:endParaRPr lang="en-US"/>
          </a:p>
        </p:txBody>
      </p:sp>
    </p:spTree>
    <p:extLst>
      <p:ext uri="{BB962C8B-B14F-4D97-AF65-F5344CB8AC3E}">
        <p14:creationId xmlns:p14="http://schemas.microsoft.com/office/powerpoint/2010/main" val="923036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x-none"/>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x-non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x-non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B895E6D-782B-2C44-B6B7-9A23B8F0A431}"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Times New Roman" charset="0"/>
        <a:cs typeface="Times New Roman" charset="0"/>
      </a:defRPr>
    </a:lvl1pPr>
    <a:lvl2pPr marL="457200" algn="l" rtl="0" fontAlgn="base">
      <a:spcBef>
        <a:spcPct val="30000"/>
      </a:spcBef>
      <a:spcAft>
        <a:spcPct val="0"/>
      </a:spcAft>
      <a:defRPr sz="1200" kern="1200">
        <a:solidFill>
          <a:schemeClr val="tx1"/>
        </a:solidFill>
        <a:latin typeface="Times New Roman" charset="0"/>
        <a:ea typeface="Times New Roman" charset="0"/>
        <a:cs typeface="Times New Roman" charset="0"/>
      </a:defRPr>
    </a:lvl2pPr>
    <a:lvl3pPr marL="914400" algn="l" rtl="0" fontAlgn="base">
      <a:spcBef>
        <a:spcPct val="30000"/>
      </a:spcBef>
      <a:spcAft>
        <a:spcPct val="0"/>
      </a:spcAft>
      <a:defRPr sz="1200" kern="1200">
        <a:solidFill>
          <a:schemeClr val="tx1"/>
        </a:solidFill>
        <a:latin typeface="Times New Roman" charset="0"/>
        <a:ea typeface="Times New Roman" charset="0"/>
        <a:cs typeface="Times New Roman" charset="0"/>
      </a:defRPr>
    </a:lvl3pPr>
    <a:lvl4pPr marL="1371600" algn="l" rtl="0" fontAlgn="base">
      <a:spcBef>
        <a:spcPct val="30000"/>
      </a:spcBef>
      <a:spcAft>
        <a:spcPct val="0"/>
      </a:spcAft>
      <a:defRPr sz="1200" kern="1200">
        <a:solidFill>
          <a:schemeClr val="tx1"/>
        </a:solidFill>
        <a:latin typeface="Times New Roman" charset="0"/>
        <a:ea typeface="Times New Roman" charset="0"/>
        <a:cs typeface="Times New Roman" charset="0"/>
      </a:defRPr>
    </a:lvl4pPr>
    <a:lvl5pPr marL="1828800" algn="l" rtl="0" fontAlgn="base">
      <a:spcBef>
        <a:spcPct val="30000"/>
      </a:spcBef>
      <a:spcAft>
        <a:spcPct val="0"/>
      </a:spcAft>
      <a:defRPr sz="1200" kern="1200">
        <a:solidFill>
          <a:schemeClr val="tx1"/>
        </a:solidFill>
        <a:latin typeface="Times New Roman" charset="0"/>
        <a:ea typeface="Times New Roman" charset="0"/>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EE6FE-4B7D-EC4C-8165-C52540B48659}" type="slidenum">
              <a:rPr lang="en-US" altLang="x-none"/>
              <a:pPr/>
              <a:t>2</a:t>
            </a:fld>
            <a:endParaRPr lang="en-US" altLang="x-none"/>
          </a:p>
        </p:txBody>
      </p:sp>
      <p:sp>
        <p:nvSpPr>
          <p:cNvPr id="4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there are no numbers, only letters.</a:t>
            </a:r>
            <a:endParaRPr lang="en-US" dirty="0"/>
          </a:p>
        </p:txBody>
      </p:sp>
      <p:sp>
        <p:nvSpPr>
          <p:cNvPr id="4" name="Slide Number Placeholder 3"/>
          <p:cNvSpPr>
            <a:spLocks noGrp="1"/>
          </p:cNvSpPr>
          <p:nvPr>
            <p:ph type="sldNum" sz="quarter" idx="10"/>
          </p:nvPr>
        </p:nvSpPr>
        <p:spPr/>
        <p:txBody>
          <a:bodyPr/>
          <a:lstStyle/>
          <a:p>
            <a:fld id="{CB895E6D-782B-2C44-B6B7-9A23B8F0A431}" type="slidenum">
              <a:rPr lang="en-US" altLang="x-none" smtClean="0"/>
              <a:pPr/>
              <a:t>6</a:t>
            </a:fld>
            <a:endParaRPr lang="en-US" altLang="x-none"/>
          </a:p>
        </p:txBody>
      </p:sp>
    </p:spTree>
    <p:extLst>
      <p:ext uri="{BB962C8B-B14F-4D97-AF65-F5344CB8AC3E}">
        <p14:creationId xmlns:p14="http://schemas.microsoft.com/office/powerpoint/2010/main" val="183813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 maneuver</a:t>
            </a:r>
            <a:r>
              <a:rPr lang="en-US" baseline="0" dirty="0" smtClean="0"/>
              <a:t> for a sailing vessel is to “heave to”. This should be practiced before needing to use it to comply with law enforcement.</a:t>
            </a:r>
            <a:endParaRPr lang="en-US" dirty="0"/>
          </a:p>
        </p:txBody>
      </p:sp>
      <p:sp>
        <p:nvSpPr>
          <p:cNvPr id="4" name="Slide Number Placeholder 3"/>
          <p:cNvSpPr>
            <a:spLocks noGrp="1"/>
          </p:cNvSpPr>
          <p:nvPr>
            <p:ph type="sldNum" sz="quarter" idx="10"/>
          </p:nvPr>
        </p:nvSpPr>
        <p:spPr/>
        <p:txBody>
          <a:bodyPr/>
          <a:lstStyle/>
          <a:p>
            <a:fld id="{CB895E6D-782B-2C44-B6B7-9A23B8F0A431}" type="slidenum">
              <a:rPr lang="en-US" altLang="x-none" smtClean="0"/>
              <a:pPr/>
              <a:t>9</a:t>
            </a:fld>
            <a:endParaRPr lang="en-US" altLang="x-none"/>
          </a:p>
        </p:txBody>
      </p:sp>
    </p:spTree>
    <p:extLst>
      <p:ext uri="{BB962C8B-B14F-4D97-AF65-F5344CB8AC3E}">
        <p14:creationId xmlns:p14="http://schemas.microsoft.com/office/powerpoint/2010/main" val="189499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a:t>
            </a:r>
            <a:r>
              <a:rPr lang="en-US" baseline="0" dirty="0" smtClean="0"/>
              <a:t> danger with teak suffering is that it exposes the teak surfer to carbon monoxide fumes from the engine. Carbon monoxide is colorless, odorless, and highly poisonous. It works by binding to the hemoglobin on red blood cells more effectively than does oxygen. It bonds permanently. This means that it robs the blood of the ability to transport oxygen to the brain and other parts of the body.</a:t>
            </a:r>
            <a:endParaRPr lang="en-US" dirty="0"/>
          </a:p>
        </p:txBody>
      </p:sp>
      <p:sp>
        <p:nvSpPr>
          <p:cNvPr id="4" name="Slide Number Placeholder 3"/>
          <p:cNvSpPr>
            <a:spLocks noGrp="1"/>
          </p:cNvSpPr>
          <p:nvPr>
            <p:ph type="sldNum" sz="quarter" idx="10"/>
          </p:nvPr>
        </p:nvSpPr>
        <p:spPr/>
        <p:txBody>
          <a:bodyPr/>
          <a:lstStyle/>
          <a:p>
            <a:fld id="{CB895E6D-782B-2C44-B6B7-9A23B8F0A431}" type="slidenum">
              <a:rPr lang="en-US" altLang="x-none" smtClean="0"/>
              <a:pPr/>
              <a:t>13</a:t>
            </a:fld>
            <a:endParaRPr lang="en-US" altLang="x-none"/>
          </a:p>
        </p:txBody>
      </p:sp>
    </p:spTree>
    <p:extLst>
      <p:ext uri="{BB962C8B-B14F-4D97-AF65-F5344CB8AC3E}">
        <p14:creationId xmlns:p14="http://schemas.microsoft.com/office/powerpoint/2010/main" val="141398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slide contains</a:t>
            </a:r>
            <a:r>
              <a:rPr lang="en-US" baseline="0" dirty="0" smtClean="0"/>
              <a:t> the definition of teak surfing.</a:t>
            </a:r>
            <a:endParaRPr lang="en-US" dirty="0"/>
          </a:p>
        </p:txBody>
      </p:sp>
      <p:sp>
        <p:nvSpPr>
          <p:cNvPr id="4" name="Slide Number Placeholder 3"/>
          <p:cNvSpPr>
            <a:spLocks noGrp="1"/>
          </p:cNvSpPr>
          <p:nvPr>
            <p:ph type="sldNum" sz="quarter" idx="10"/>
          </p:nvPr>
        </p:nvSpPr>
        <p:spPr/>
        <p:txBody>
          <a:bodyPr/>
          <a:lstStyle/>
          <a:p>
            <a:fld id="{CB895E6D-782B-2C44-B6B7-9A23B8F0A431}" type="slidenum">
              <a:rPr lang="en-US" altLang="x-none" smtClean="0"/>
              <a:pPr/>
              <a:t>15</a:t>
            </a:fld>
            <a:endParaRPr lang="en-US" altLang="x-none"/>
          </a:p>
        </p:txBody>
      </p:sp>
    </p:spTree>
    <p:extLst>
      <p:ext uri="{BB962C8B-B14F-4D97-AF65-F5344CB8AC3E}">
        <p14:creationId xmlns:p14="http://schemas.microsoft.com/office/powerpoint/2010/main" val="62303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students that PWCs refer to what they probably think of as </a:t>
            </a:r>
            <a:r>
              <a:rPr lang="en-US" baseline="0" dirty="0" err="1" smtClean="0"/>
              <a:t>JetSkis</a:t>
            </a:r>
            <a:r>
              <a:rPr lang="en-US" baseline="0" dirty="0" smtClean="0"/>
              <a:t>. </a:t>
            </a:r>
            <a:r>
              <a:rPr lang="en-US" baseline="0" dirty="0" err="1" smtClean="0"/>
              <a:t>JetSki</a:t>
            </a:r>
            <a:r>
              <a:rPr lang="en-US" baseline="0" dirty="0" smtClean="0"/>
              <a:t> is a trademark of Kawasaki.</a:t>
            </a:r>
            <a:endParaRPr lang="en-US" dirty="0"/>
          </a:p>
        </p:txBody>
      </p:sp>
      <p:sp>
        <p:nvSpPr>
          <p:cNvPr id="4" name="Slide Number Placeholder 3"/>
          <p:cNvSpPr>
            <a:spLocks noGrp="1"/>
          </p:cNvSpPr>
          <p:nvPr>
            <p:ph type="sldNum" sz="quarter" idx="10"/>
          </p:nvPr>
        </p:nvSpPr>
        <p:spPr/>
        <p:txBody>
          <a:bodyPr/>
          <a:lstStyle/>
          <a:p>
            <a:fld id="{CB895E6D-782B-2C44-B6B7-9A23B8F0A431}" type="slidenum">
              <a:rPr lang="en-US" altLang="x-none" smtClean="0"/>
              <a:pPr/>
              <a:t>21</a:t>
            </a:fld>
            <a:endParaRPr lang="en-US" altLang="x-none"/>
          </a:p>
        </p:txBody>
      </p:sp>
    </p:spTree>
    <p:extLst>
      <p:ext uri="{BB962C8B-B14F-4D97-AF65-F5344CB8AC3E}">
        <p14:creationId xmlns:p14="http://schemas.microsoft.com/office/powerpoint/2010/main" val="151377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130425"/>
            <a:ext cx="7772400" cy="1470025"/>
          </a:xfrm>
        </p:spPr>
        <p:txBody>
          <a:bodyPr/>
          <a:lstStyle>
            <a:lvl1pPr>
              <a:defRPr/>
            </a:lvl1pPr>
          </a:lstStyle>
          <a:p>
            <a:pPr lvl="0"/>
            <a:r>
              <a:rPr lang="en-US" altLang="x-none" noProof="0" smtClean="0"/>
              <a:t>Click to edit Master title style</a:t>
            </a:r>
          </a:p>
        </p:txBody>
      </p:sp>
      <p:sp>
        <p:nvSpPr>
          <p:cNvPr id="1331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x-none" noProof="0" smtClean="0"/>
              <a:t>Click to edit Master subtitle style</a:t>
            </a:r>
          </a:p>
        </p:txBody>
      </p:sp>
      <p:sp>
        <p:nvSpPr>
          <p:cNvPr id="13316" name="Rectangle 4"/>
          <p:cNvSpPr>
            <a:spLocks noGrp="1" noChangeArrowheads="1"/>
          </p:cNvSpPr>
          <p:nvPr>
            <p:ph type="dt" sz="half" idx="2"/>
          </p:nvPr>
        </p:nvSpPr>
        <p:spPr>
          <a:xfrm>
            <a:off x="457200" y="6245225"/>
            <a:ext cx="2133600" cy="476250"/>
          </a:xfrm>
        </p:spPr>
        <p:txBody>
          <a:bodyPr/>
          <a:lstStyle>
            <a:lvl1pPr>
              <a:defRPr/>
            </a:lvl1pPr>
          </a:lstStyle>
          <a:p>
            <a:endParaRPr lang="en-US" altLang="x-none"/>
          </a:p>
        </p:txBody>
      </p:sp>
      <p:sp>
        <p:nvSpPr>
          <p:cNvPr id="13317"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x-none"/>
          </a:p>
        </p:txBody>
      </p:sp>
      <p:sp>
        <p:nvSpPr>
          <p:cNvPr id="13318" name="Rectangle 6"/>
          <p:cNvSpPr>
            <a:spLocks noGrp="1" noChangeArrowheads="1"/>
          </p:cNvSpPr>
          <p:nvPr>
            <p:ph type="sldNum" sz="quarter" idx="4"/>
          </p:nvPr>
        </p:nvSpPr>
        <p:spPr>
          <a:xfrm>
            <a:off x="6553200" y="6245225"/>
            <a:ext cx="2133600" cy="476250"/>
          </a:xfrm>
        </p:spPr>
        <p:txBody>
          <a:bodyPr/>
          <a:lstStyle>
            <a:lvl1pPr>
              <a:defRPr/>
            </a:lvl1pPr>
          </a:lstStyle>
          <a:p>
            <a:fld id="{3AB44274-9821-764F-89F9-B72DA793002B}" type="slidenum">
              <a:rPr lang="en-US" altLang="x-none"/>
              <a:pPr/>
              <a:t>‹#›</a:t>
            </a:fld>
            <a:endParaRPr lang="en-US" altLang="x-none"/>
          </a:p>
        </p:txBody>
      </p:sp>
      <p:pic>
        <p:nvPicPr>
          <p:cNvPr id="13319" name="Picture 7" descr="01 aux logo 3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omeland logo tippe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30BAB174-689A-4046-AE18-517C5A349936}" type="slidenum">
              <a:rPr lang="en-US" altLang="x-none"/>
              <a:pPr/>
              <a:t>‹#›</a:t>
            </a:fld>
            <a:endParaRPr lang="en-US" altLang="x-none"/>
          </a:p>
        </p:txBody>
      </p:sp>
    </p:spTree>
    <p:extLst>
      <p:ext uri="{BB962C8B-B14F-4D97-AF65-F5344CB8AC3E}">
        <p14:creationId xmlns:p14="http://schemas.microsoft.com/office/powerpoint/2010/main" val="214456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3702FD07-C5E8-5F4C-A95A-DD88D00DA9A6}" type="slidenum">
              <a:rPr lang="en-US" altLang="x-none"/>
              <a:pPr/>
              <a:t>‹#›</a:t>
            </a:fld>
            <a:endParaRPr lang="en-US" altLang="x-none"/>
          </a:p>
        </p:txBody>
      </p:sp>
    </p:spTree>
    <p:extLst>
      <p:ext uri="{BB962C8B-B14F-4D97-AF65-F5344CB8AC3E}">
        <p14:creationId xmlns:p14="http://schemas.microsoft.com/office/powerpoint/2010/main" val="26371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6BA64208-401D-364A-B2D4-877A89510A5A}" type="slidenum">
              <a:rPr lang="en-US" altLang="x-none"/>
              <a:pPr/>
              <a:t>‹#›</a:t>
            </a:fld>
            <a:endParaRPr lang="en-US" altLang="x-none"/>
          </a:p>
        </p:txBody>
      </p:sp>
    </p:spTree>
    <p:extLst>
      <p:ext uri="{BB962C8B-B14F-4D97-AF65-F5344CB8AC3E}">
        <p14:creationId xmlns:p14="http://schemas.microsoft.com/office/powerpoint/2010/main" val="129700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5EA8B729-E4BE-D141-A1D2-DFF5A60581D7}" type="slidenum">
              <a:rPr lang="en-US" altLang="x-none"/>
              <a:pPr/>
              <a:t>‹#›</a:t>
            </a:fld>
            <a:endParaRPr lang="en-US" altLang="x-none"/>
          </a:p>
        </p:txBody>
      </p:sp>
    </p:spTree>
    <p:extLst>
      <p:ext uri="{BB962C8B-B14F-4D97-AF65-F5344CB8AC3E}">
        <p14:creationId xmlns:p14="http://schemas.microsoft.com/office/powerpoint/2010/main" val="181857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17168CF0-F309-FC48-8545-88FAF9924F06}" type="slidenum">
              <a:rPr lang="en-US" altLang="x-none"/>
              <a:pPr/>
              <a:t>‹#›</a:t>
            </a:fld>
            <a:endParaRPr lang="en-US" altLang="x-none"/>
          </a:p>
        </p:txBody>
      </p:sp>
    </p:spTree>
    <p:extLst>
      <p:ext uri="{BB962C8B-B14F-4D97-AF65-F5344CB8AC3E}">
        <p14:creationId xmlns:p14="http://schemas.microsoft.com/office/powerpoint/2010/main" val="176598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x-none"/>
          </a:p>
        </p:txBody>
      </p:sp>
      <p:sp>
        <p:nvSpPr>
          <p:cNvPr id="8" name="Footer Placeholder 7"/>
          <p:cNvSpPr>
            <a:spLocks noGrp="1"/>
          </p:cNvSpPr>
          <p:nvPr>
            <p:ph type="ftr" sz="quarter" idx="11"/>
          </p:nvPr>
        </p:nvSpPr>
        <p:spPr/>
        <p:txBody>
          <a:bodyPr/>
          <a:lstStyle>
            <a:lvl1pPr>
              <a:defRPr/>
            </a:lvl1pPr>
          </a:lstStyle>
          <a:p>
            <a:endParaRPr lang="en-US" altLang="x-none"/>
          </a:p>
        </p:txBody>
      </p:sp>
      <p:sp>
        <p:nvSpPr>
          <p:cNvPr id="9" name="Slide Number Placeholder 8"/>
          <p:cNvSpPr>
            <a:spLocks noGrp="1"/>
          </p:cNvSpPr>
          <p:nvPr>
            <p:ph type="sldNum" sz="quarter" idx="12"/>
          </p:nvPr>
        </p:nvSpPr>
        <p:spPr/>
        <p:txBody>
          <a:bodyPr/>
          <a:lstStyle>
            <a:lvl1pPr>
              <a:defRPr/>
            </a:lvl1pPr>
          </a:lstStyle>
          <a:p>
            <a:fld id="{471AC600-7331-D748-B5AE-8C9428BAFA9A}" type="slidenum">
              <a:rPr lang="en-US" altLang="x-none"/>
              <a:pPr/>
              <a:t>‹#›</a:t>
            </a:fld>
            <a:endParaRPr lang="en-US" altLang="x-none"/>
          </a:p>
        </p:txBody>
      </p:sp>
    </p:spTree>
    <p:extLst>
      <p:ext uri="{BB962C8B-B14F-4D97-AF65-F5344CB8AC3E}">
        <p14:creationId xmlns:p14="http://schemas.microsoft.com/office/powerpoint/2010/main" val="57504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x-none"/>
          </a:p>
        </p:txBody>
      </p:sp>
      <p:sp>
        <p:nvSpPr>
          <p:cNvPr id="4" name="Footer Placeholder 3"/>
          <p:cNvSpPr>
            <a:spLocks noGrp="1"/>
          </p:cNvSpPr>
          <p:nvPr>
            <p:ph type="ftr" sz="quarter" idx="11"/>
          </p:nvPr>
        </p:nvSpPr>
        <p:spPr/>
        <p:txBody>
          <a:bodyPr/>
          <a:lstStyle>
            <a:lvl1pPr>
              <a:defRPr/>
            </a:lvl1pPr>
          </a:lstStyle>
          <a:p>
            <a:endParaRPr lang="en-US" altLang="x-none"/>
          </a:p>
        </p:txBody>
      </p:sp>
      <p:sp>
        <p:nvSpPr>
          <p:cNvPr id="5" name="Slide Number Placeholder 4"/>
          <p:cNvSpPr>
            <a:spLocks noGrp="1"/>
          </p:cNvSpPr>
          <p:nvPr>
            <p:ph type="sldNum" sz="quarter" idx="12"/>
          </p:nvPr>
        </p:nvSpPr>
        <p:spPr/>
        <p:txBody>
          <a:bodyPr/>
          <a:lstStyle>
            <a:lvl1pPr>
              <a:defRPr/>
            </a:lvl1pPr>
          </a:lstStyle>
          <a:p>
            <a:fld id="{9C1D09AF-3CDD-4149-A8C4-3B8EDF2C4C66}" type="slidenum">
              <a:rPr lang="en-US" altLang="x-none"/>
              <a:pPr/>
              <a:t>‹#›</a:t>
            </a:fld>
            <a:endParaRPr lang="en-US" altLang="x-none"/>
          </a:p>
        </p:txBody>
      </p:sp>
    </p:spTree>
    <p:extLst>
      <p:ext uri="{BB962C8B-B14F-4D97-AF65-F5344CB8AC3E}">
        <p14:creationId xmlns:p14="http://schemas.microsoft.com/office/powerpoint/2010/main" val="117335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x-none"/>
          </a:p>
        </p:txBody>
      </p:sp>
      <p:sp>
        <p:nvSpPr>
          <p:cNvPr id="3" name="Footer Placeholder 2"/>
          <p:cNvSpPr>
            <a:spLocks noGrp="1"/>
          </p:cNvSpPr>
          <p:nvPr>
            <p:ph type="ftr" sz="quarter" idx="11"/>
          </p:nvPr>
        </p:nvSpPr>
        <p:spPr/>
        <p:txBody>
          <a:bodyPr/>
          <a:lstStyle>
            <a:lvl1pPr>
              <a:defRPr/>
            </a:lvl1pPr>
          </a:lstStyle>
          <a:p>
            <a:endParaRPr lang="en-US" altLang="x-none"/>
          </a:p>
        </p:txBody>
      </p:sp>
      <p:sp>
        <p:nvSpPr>
          <p:cNvPr id="4" name="Slide Number Placeholder 3"/>
          <p:cNvSpPr>
            <a:spLocks noGrp="1"/>
          </p:cNvSpPr>
          <p:nvPr>
            <p:ph type="sldNum" sz="quarter" idx="12"/>
          </p:nvPr>
        </p:nvSpPr>
        <p:spPr/>
        <p:txBody>
          <a:bodyPr/>
          <a:lstStyle>
            <a:lvl1pPr>
              <a:defRPr/>
            </a:lvl1pPr>
          </a:lstStyle>
          <a:p>
            <a:fld id="{0350690B-5A03-CD40-95EE-B129E0CD17FC}" type="slidenum">
              <a:rPr lang="en-US" altLang="x-none"/>
              <a:pPr/>
              <a:t>‹#›</a:t>
            </a:fld>
            <a:endParaRPr lang="en-US" altLang="x-none"/>
          </a:p>
        </p:txBody>
      </p:sp>
    </p:spTree>
    <p:extLst>
      <p:ext uri="{BB962C8B-B14F-4D97-AF65-F5344CB8AC3E}">
        <p14:creationId xmlns:p14="http://schemas.microsoft.com/office/powerpoint/2010/main" val="29248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8884FF51-5B0E-694B-9B6D-66820A180EAE}" type="slidenum">
              <a:rPr lang="en-US" altLang="x-none"/>
              <a:pPr/>
              <a:t>‹#›</a:t>
            </a:fld>
            <a:endParaRPr lang="en-US" altLang="x-none"/>
          </a:p>
        </p:txBody>
      </p:sp>
    </p:spTree>
    <p:extLst>
      <p:ext uri="{BB962C8B-B14F-4D97-AF65-F5344CB8AC3E}">
        <p14:creationId xmlns:p14="http://schemas.microsoft.com/office/powerpoint/2010/main" val="17635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48346896-7773-694F-BADD-9C41D048F41D}" type="slidenum">
              <a:rPr lang="en-US" altLang="x-none"/>
              <a:pPr/>
              <a:t>‹#›</a:t>
            </a:fld>
            <a:endParaRPr lang="en-US" altLang="x-none"/>
          </a:p>
        </p:txBody>
      </p:sp>
    </p:spTree>
    <p:extLst>
      <p:ext uri="{BB962C8B-B14F-4D97-AF65-F5344CB8AC3E}">
        <p14:creationId xmlns:p14="http://schemas.microsoft.com/office/powerpoint/2010/main" val="416412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CC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x-non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x-non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63946F61-6890-A74F-AD17-4FE626A0BA77}" type="slidenum">
              <a:rPr lang="en-US" altLang="x-none"/>
              <a:pPr/>
              <a:t>‹#›</a:t>
            </a:fld>
            <a:endParaRPr lang="en-US" altLang="x-none"/>
          </a:p>
        </p:txBody>
      </p:sp>
      <p:pic>
        <p:nvPicPr>
          <p:cNvPr id="1031" name="Picture 7" descr="01 aux logo 3d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land logo tipped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Black" charset="0"/>
          <a:ea typeface="Times New Roman" charset="0"/>
          <a:cs typeface="Times New Roman" charset="0"/>
        </a:defRPr>
      </a:lvl2pPr>
      <a:lvl3pPr algn="ctr" rtl="0" fontAlgn="base">
        <a:spcBef>
          <a:spcPct val="0"/>
        </a:spcBef>
        <a:spcAft>
          <a:spcPct val="0"/>
        </a:spcAft>
        <a:defRPr sz="4400">
          <a:solidFill>
            <a:schemeClr val="bg1"/>
          </a:solidFill>
          <a:latin typeface="Arial Black" charset="0"/>
          <a:ea typeface="Times New Roman" charset="0"/>
          <a:cs typeface="Times New Roman" charset="0"/>
        </a:defRPr>
      </a:lvl3pPr>
      <a:lvl4pPr algn="ctr" rtl="0" fontAlgn="base">
        <a:spcBef>
          <a:spcPct val="0"/>
        </a:spcBef>
        <a:spcAft>
          <a:spcPct val="0"/>
        </a:spcAft>
        <a:defRPr sz="4400">
          <a:solidFill>
            <a:schemeClr val="bg1"/>
          </a:solidFill>
          <a:latin typeface="Arial Black" charset="0"/>
          <a:ea typeface="Times New Roman" charset="0"/>
          <a:cs typeface="Times New Roman" charset="0"/>
        </a:defRPr>
      </a:lvl4pPr>
      <a:lvl5pPr algn="ctr" rtl="0" fontAlgn="base">
        <a:spcBef>
          <a:spcPct val="0"/>
        </a:spcBef>
        <a:spcAft>
          <a:spcPct val="0"/>
        </a:spcAft>
        <a:defRPr sz="4400">
          <a:solidFill>
            <a:schemeClr val="bg1"/>
          </a:solidFill>
          <a:latin typeface="Arial Black" charset="0"/>
          <a:ea typeface="Times New Roman" charset="0"/>
          <a:cs typeface="Times New Roman" charset="0"/>
        </a:defRPr>
      </a:lvl5pPr>
      <a:lvl6pPr marL="457200" algn="ctr" rtl="0" fontAlgn="base">
        <a:spcBef>
          <a:spcPct val="0"/>
        </a:spcBef>
        <a:spcAft>
          <a:spcPct val="0"/>
        </a:spcAft>
        <a:defRPr sz="4400">
          <a:solidFill>
            <a:schemeClr val="bg1"/>
          </a:solidFill>
          <a:latin typeface="Arial Black" charset="0"/>
          <a:ea typeface="Times New Roman" charset="0"/>
          <a:cs typeface="Times New Roman" charset="0"/>
        </a:defRPr>
      </a:lvl6pPr>
      <a:lvl7pPr marL="914400" algn="ctr" rtl="0" fontAlgn="base">
        <a:spcBef>
          <a:spcPct val="0"/>
        </a:spcBef>
        <a:spcAft>
          <a:spcPct val="0"/>
        </a:spcAft>
        <a:defRPr sz="4400">
          <a:solidFill>
            <a:schemeClr val="bg1"/>
          </a:solidFill>
          <a:latin typeface="Arial Black" charset="0"/>
          <a:ea typeface="Times New Roman" charset="0"/>
          <a:cs typeface="Times New Roman" charset="0"/>
        </a:defRPr>
      </a:lvl7pPr>
      <a:lvl8pPr marL="1371600" algn="ctr" rtl="0" fontAlgn="base">
        <a:spcBef>
          <a:spcPct val="0"/>
        </a:spcBef>
        <a:spcAft>
          <a:spcPct val="0"/>
        </a:spcAft>
        <a:defRPr sz="4400">
          <a:solidFill>
            <a:schemeClr val="bg1"/>
          </a:solidFill>
          <a:latin typeface="Arial Black" charset="0"/>
          <a:ea typeface="Times New Roman" charset="0"/>
          <a:cs typeface="Times New Roman" charset="0"/>
        </a:defRPr>
      </a:lvl8pPr>
      <a:lvl9pPr marL="1828800" algn="ctr" rtl="0" fontAlgn="base">
        <a:spcBef>
          <a:spcPct val="0"/>
        </a:spcBef>
        <a:spcAft>
          <a:spcPct val="0"/>
        </a:spcAft>
        <a:defRPr sz="4400">
          <a:solidFill>
            <a:schemeClr val="bg1"/>
          </a:solidFill>
          <a:latin typeface="Arial Black" charset="0"/>
          <a:ea typeface="Times New Roman" charset="0"/>
          <a:cs typeface="Times New Roman" charset="0"/>
        </a:defRPr>
      </a:lvl9pPr>
    </p:titleStyle>
    <p:bodyStyle>
      <a:lvl1pPr marL="342900" indent="-342900" algn="l" rtl="0" fontAlgn="base">
        <a:spcBef>
          <a:spcPct val="20000"/>
        </a:spcBef>
        <a:spcAft>
          <a:spcPct val="0"/>
        </a:spcAft>
        <a:buChar char="•"/>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bg1"/>
          </a:solidFill>
          <a:latin typeface="+mn-lt"/>
          <a:ea typeface="+mn-ea"/>
          <a:cs typeface="+mn-cs"/>
        </a:defRPr>
      </a:lvl2pPr>
      <a:lvl3pPr marL="1143000" indent="-228600" algn="l" rtl="0" fontAlgn="base">
        <a:spcBef>
          <a:spcPct val="20000"/>
        </a:spcBef>
        <a:spcAft>
          <a:spcPct val="0"/>
        </a:spcAft>
        <a:buChar char="•"/>
        <a:defRPr sz="24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0F131524-BCAE-C843-9DA6-2B19D3D6DEDE}" type="slidenum">
              <a:rPr lang="en-US" altLang="x-none"/>
              <a:pPr/>
              <a:t>1</a:t>
            </a:fld>
            <a:endParaRPr lang="en-US" altLang="x-none"/>
          </a:p>
        </p:txBody>
      </p:sp>
      <p:sp>
        <p:nvSpPr>
          <p:cNvPr id="14340" name="Rectangle 4"/>
          <p:cNvSpPr>
            <a:spLocks noGrp="1" noChangeArrowheads="1"/>
          </p:cNvSpPr>
          <p:nvPr>
            <p:ph type="ctrTitle"/>
          </p:nvPr>
        </p:nvSpPr>
        <p:spPr/>
        <p:txBody>
          <a:bodyPr/>
          <a:lstStyle/>
          <a:p>
            <a:r>
              <a:rPr lang="en-US" altLang="x-none" dirty="0" smtClean="0"/>
              <a:t>California Supplement</a:t>
            </a:r>
            <a:endParaRPr lang="x-none" altLang="x-none" dirty="0"/>
          </a:p>
        </p:txBody>
      </p:sp>
      <p:sp>
        <p:nvSpPr>
          <p:cNvPr id="14341" name="Rectangle 5"/>
          <p:cNvSpPr>
            <a:spLocks noGrp="1" noChangeArrowheads="1"/>
          </p:cNvSpPr>
          <p:nvPr>
            <p:ph type="subTitle" idx="1"/>
          </p:nvPr>
        </p:nvSpPr>
        <p:spPr/>
        <p:txBody>
          <a:bodyPr/>
          <a:lstStyle/>
          <a:p>
            <a:r>
              <a:rPr lang="en-US" altLang="x-none" dirty="0" smtClean="0"/>
              <a:t>For use with About Boating Safely and Boating Skills &amp; Seamanship</a:t>
            </a:r>
            <a:endParaRPr lang="x-none" altLang="x-non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Trailering</a:t>
            </a:r>
            <a:endParaRPr lang="en-US" dirty="0"/>
          </a:p>
        </p:txBody>
      </p:sp>
      <p:sp>
        <p:nvSpPr>
          <p:cNvPr id="3" name="Content Placeholder 2"/>
          <p:cNvSpPr>
            <a:spLocks noGrp="1"/>
          </p:cNvSpPr>
          <p:nvPr>
            <p:ph idx="1"/>
          </p:nvPr>
        </p:nvSpPr>
        <p:spPr/>
        <p:txBody>
          <a:bodyPr/>
          <a:lstStyle/>
          <a:p>
            <a:r>
              <a:rPr lang="en-US" dirty="0" smtClean="0"/>
              <a:t>It is unlawful to tow a trailered vessel containing a passenger except when launching or retrieving the vessel</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10</a:t>
            </a:fld>
            <a:endParaRPr lang="en-US" altLang="x-none"/>
          </a:p>
        </p:txBody>
      </p:sp>
    </p:spTree>
    <p:extLst>
      <p:ext uri="{BB962C8B-B14F-4D97-AF65-F5344CB8AC3E}">
        <p14:creationId xmlns:p14="http://schemas.microsoft.com/office/powerpoint/2010/main" val="179576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Restrictions</a:t>
            </a:r>
            <a:endParaRPr lang="en-US" dirty="0"/>
          </a:p>
        </p:txBody>
      </p:sp>
      <p:sp>
        <p:nvSpPr>
          <p:cNvPr id="3" name="Content Placeholder 2"/>
          <p:cNvSpPr>
            <a:spLocks noGrp="1"/>
          </p:cNvSpPr>
          <p:nvPr>
            <p:ph idx="1"/>
          </p:nvPr>
        </p:nvSpPr>
        <p:spPr/>
        <p:txBody>
          <a:bodyPr/>
          <a:lstStyle/>
          <a:p>
            <a:r>
              <a:rPr lang="en-US" sz="2400" dirty="0"/>
              <a:t>No person under 16 years of age may operate a boat with a motor of more than 15 horsepower, except </a:t>
            </a:r>
            <a:r>
              <a:rPr lang="en-US" sz="2400" dirty="0" smtClean="0"/>
              <a:t>for:</a:t>
            </a:r>
          </a:p>
          <a:p>
            <a:pPr lvl="1"/>
            <a:r>
              <a:rPr lang="en-US" sz="2000" dirty="0" smtClean="0"/>
              <a:t>a </a:t>
            </a:r>
            <a:r>
              <a:rPr lang="en-US" sz="2000" dirty="0"/>
              <a:t>sailboat that does not exceed 30 feet in </a:t>
            </a:r>
            <a:r>
              <a:rPr lang="en-US" sz="2000" dirty="0" smtClean="0"/>
              <a:t>length</a:t>
            </a:r>
          </a:p>
          <a:p>
            <a:pPr lvl="1"/>
            <a:r>
              <a:rPr lang="en-US" sz="2000" dirty="0" smtClean="0"/>
              <a:t>a </a:t>
            </a:r>
            <a:r>
              <a:rPr lang="en-US" sz="2000" dirty="0"/>
              <a:t>dinghy used directly between a moored boat and the shore (or between two moored boats</a:t>
            </a:r>
            <a:r>
              <a:rPr lang="en-US" sz="2000" dirty="0" smtClean="0"/>
              <a:t>).</a:t>
            </a:r>
          </a:p>
          <a:p>
            <a:r>
              <a:rPr lang="en-US" sz="2400" dirty="0"/>
              <a:t>C</a:t>
            </a:r>
            <a:r>
              <a:rPr lang="en-US" sz="2400" dirty="0" smtClean="0"/>
              <a:t>hildren </a:t>
            </a:r>
            <a:r>
              <a:rPr lang="en-US" sz="2400" dirty="0"/>
              <a:t>12–15 years of age </a:t>
            </a:r>
            <a:r>
              <a:rPr lang="en-US" sz="2400" dirty="0" smtClean="0"/>
              <a:t>may </a:t>
            </a:r>
            <a:r>
              <a:rPr lang="en-US" sz="2400" dirty="0"/>
              <a:t>operate boats with a motor </a:t>
            </a:r>
            <a:r>
              <a:rPr lang="en-US" sz="2400" dirty="0" smtClean="0"/>
              <a:t>of </a:t>
            </a:r>
            <a:r>
              <a:rPr lang="en-US" sz="2400" dirty="0"/>
              <a:t>more than 15 horsepower or sailboats over 30 feet if supervised on board by an adult at least 18 years of age. </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11</a:t>
            </a:fld>
            <a:endParaRPr lang="en-US" altLang="x-none"/>
          </a:p>
        </p:txBody>
      </p:sp>
    </p:spTree>
    <p:extLst>
      <p:ext uri="{BB962C8B-B14F-4D97-AF65-F5344CB8AC3E}">
        <p14:creationId xmlns:p14="http://schemas.microsoft.com/office/powerpoint/2010/main" val="159974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a:t>
            </a:r>
            <a:endParaRPr lang="en-US" dirty="0"/>
          </a:p>
        </p:txBody>
      </p:sp>
      <p:sp>
        <p:nvSpPr>
          <p:cNvPr id="3" name="Content Placeholder 2"/>
          <p:cNvSpPr>
            <a:spLocks noGrp="1"/>
          </p:cNvSpPr>
          <p:nvPr>
            <p:ph idx="1"/>
          </p:nvPr>
        </p:nvSpPr>
        <p:spPr/>
        <p:txBody>
          <a:bodyPr/>
          <a:lstStyle/>
          <a:p>
            <a:r>
              <a:rPr lang="en-US" dirty="0"/>
              <a:t>The maximum speed for motorboats within 100 feet of a </a:t>
            </a:r>
            <a:r>
              <a:rPr lang="en-US" dirty="0" smtClean="0"/>
              <a:t>swimmer </a:t>
            </a:r>
            <a:r>
              <a:rPr lang="en-US" dirty="0"/>
              <a:t>(but not a water skier) and within 200 feet of a bathing beach, swimming </a:t>
            </a:r>
            <a:r>
              <a:rPr lang="en-US" dirty="0" smtClean="0"/>
              <a:t>float</a:t>
            </a:r>
            <a:r>
              <a:rPr lang="en-US" dirty="0"/>
              <a:t>, diving platform or lifeline, passenger landing being used, or landing where boats are tied up is </a:t>
            </a:r>
            <a:r>
              <a:rPr lang="en-US" u="sng" dirty="0"/>
              <a:t>5 </a:t>
            </a:r>
            <a:r>
              <a:rPr lang="en-US" u="sng" dirty="0" smtClean="0"/>
              <a:t>mph</a:t>
            </a:r>
            <a:r>
              <a:rPr lang="en-US" dirty="0" smtClean="0"/>
              <a:t>. </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12</a:t>
            </a:fld>
            <a:endParaRPr lang="en-US" altLang="x-none"/>
          </a:p>
        </p:txBody>
      </p:sp>
    </p:spTree>
    <p:extLst>
      <p:ext uri="{BB962C8B-B14F-4D97-AF65-F5344CB8AC3E}">
        <p14:creationId xmlns:p14="http://schemas.microsoft.com/office/powerpoint/2010/main" val="26070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Teak Surfing</a:t>
            </a:r>
            <a:endParaRPr lang="en-US" dirty="0"/>
          </a:p>
        </p:txBody>
      </p:sp>
      <p:sp>
        <p:nvSpPr>
          <p:cNvPr id="3" name="Content Placeholder 2"/>
          <p:cNvSpPr>
            <a:spLocks noGrp="1"/>
          </p:cNvSpPr>
          <p:nvPr>
            <p:ph idx="1"/>
          </p:nvPr>
        </p:nvSpPr>
        <p:spPr>
          <a:xfrm>
            <a:off x="685800" y="1524000"/>
            <a:ext cx="7772400" cy="4724400"/>
          </a:xfrm>
        </p:spPr>
        <p:txBody>
          <a:bodyPr/>
          <a:lstStyle/>
          <a:p>
            <a:r>
              <a:rPr lang="en-US" sz="2800" dirty="0"/>
              <a:t>Teak </a:t>
            </a:r>
            <a:r>
              <a:rPr lang="en-US" sz="2800" dirty="0" smtClean="0"/>
              <a:t>surfing </a:t>
            </a:r>
            <a:r>
              <a:rPr lang="en-US" sz="2800" dirty="0"/>
              <a:t>or platform dragging means holding onto the swim platform, swim deck, swim step, swim ladder, or any portion of the transom exterior of </a:t>
            </a:r>
            <a:r>
              <a:rPr lang="en-US" sz="2800" dirty="0" smtClean="0"/>
              <a:t>a </a:t>
            </a:r>
            <a:r>
              <a:rPr lang="en-US" sz="2800" dirty="0"/>
              <a:t>motorized vessel for any amount of time while the vessel is underway at any </a:t>
            </a:r>
            <a:r>
              <a:rPr lang="en-US" sz="2800" dirty="0" smtClean="0"/>
              <a:t>speed.</a:t>
            </a:r>
          </a:p>
          <a:p>
            <a:r>
              <a:rPr lang="en-US" sz="2800" dirty="0" smtClean="0"/>
              <a:t>This exposes the teak surfer to lethal amounts carbon monoxide fumes from the engine.</a:t>
            </a:r>
          </a:p>
          <a:p>
            <a:r>
              <a:rPr lang="en-US" sz="2800" dirty="0" smtClean="0"/>
              <a:t>Vessel operators will be cited for observed teak surfing.</a:t>
            </a:r>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13</a:t>
            </a:fld>
            <a:endParaRPr lang="en-US" altLang="x-none"/>
          </a:p>
        </p:txBody>
      </p:sp>
    </p:spTree>
    <p:extLst>
      <p:ext uri="{BB962C8B-B14F-4D97-AF65-F5344CB8AC3E}">
        <p14:creationId xmlns:p14="http://schemas.microsoft.com/office/powerpoint/2010/main" val="32658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Monoxide Poisoning</a:t>
            </a:r>
            <a:endParaRPr lang="en-US" dirty="0"/>
          </a:p>
        </p:txBody>
      </p:sp>
      <p:sp>
        <p:nvSpPr>
          <p:cNvPr id="3" name="Content Placeholder 2"/>
          <p:cNvSpPr>
            <a:spLocks noGrp="1"/>
          </p:cNvSpPr>
          <p:nvPr>
            <p:ph idx="1"/>
          </p:nvPr>
        </p:nvSpPr>
        <p:spPr/>
        <p:txBody>
          <a:bodyPr/>
          <a:lstStyle/>
          <a:p>
            <a:r>
              <a:rPr lang="en-US" sz="2800" dirty="0"/>
              <a:t>Some signs of carbon monoxide poisoning are a dull headache, weakness, dizziness, nausea or vomiting, shortness of breath, confusion, blurred vision, and loss of </a:t>
            </a:r>
            <a:r>
              <a:rPr lang="en-US" sz="2800" dirty="0" smtClean="0"/>
              <a:t>consciousness.</a:t>
            </a:r>
          </a:p>
          <a:p>
            <a:r>
              <a:rPr lang="en-US" sz="2800" dirty="0"/>
              <a:t>A set of carbon monoxide warning stickers are required to be placed on the transom and helm of all new and used motorized boats sold in </a:t>
            </a:r>
            <a:r>
              <a:rPr lang="en-US" sz="2800" dirty="0" smtClean="0"/>
              <a:t>California</a:t>
            </a:r>
            <a:r>
              <a:rPr lang="en-US" sz="2800" dirty="0"/>
              <a:t>.</a:t>
            </a:r>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14</a:t>
            </a:fld>
            <a:endParaRPr lang="en-US" altLang="x-none"/>
          </a:p>
        </p:txBody>
      </p:sp>
    </p:spTree>
    <p:extLst>
      <p:ext uri="{BB962C8B-B14F-4D97-AF65-F5344CB8AC3E}">
        <p14:creationId xmlns:p14="http://schemas.microsoft.com/office/powerpoint/2010/main" val="35538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Teak Surfing</a:t>
            </a:r>
            <a:endParaRPr lang="en-US" dirty="0"/>
          </a:p>
        </p:txBody>
      </p:sp>
      <p:sp>
        <p:nvSpPr>
          <p:cNvPr id="3" name="Content Placeholder 2"/>
          <p:cNvSpPr>
            <a:spLocks noGrp="1"/>
          </p:cNvSpPr>
          <p:nvPr>
            <p:ph idx="1"/>
          </p:nvPr>
        </p:nvSpPr>
        <p:spPr/>
        <p:txBody>
          <a:bodyPr/>
          <a:lstStyle/>
          <a:p>
            <a:r>
              <a:rPr lang="en-US" dirty="0"/>
              <a:t>It is </a:t>
            </a:r>
            <a:r>
              <a:rPr lang="en-US" dirty="0" smtClean="0"/>
              <a:t>illegal to </a:t>
            </a:r>
            <a:r>
              <a:rPr lang="en-US" dirty="0"/>
              <a:t>operate a vessel’s motor or generator while someone </a:t>
            </a:r>
            <a:r>
              <a:rPr lang="en-US" dirty="0" smtClean="0"/>
              <a:t>is:</a:t>
            </a:r>
          </a:p>
          <a:p>
            <a:pPr lvl="1"/>
            <a:r>
              <a:rPr lang="en-US" dirty="0" smtClean="0"/>
              <a:t>teak surfing</a:t>
            </a:r>
            <a:r>
              <a:rPr lang="en-US" dirty="0"/>
              <a:t>, platform </a:t>
            </a:r>
            <a:r>
              <a:rPr lang="en-US" dirty="0" smtClean="0"/>
              <a:t>dragging, </a:t>
            </a:r>
            <a:r>
              <a:rPr lang="en-US" dirty="0"/>
              <a:t>or </a:t>
            </a:r>
            <a:r>
              <a:rPr lang="en-US" dirty="0" smtClean="0"/>
              <a:t>bodysurfing </a:t>
            </a:r>
            <a:r>
              <a:rPr lang="en-US" dirty="0"/>
              <a:t>behind the </a:t>
            </a:r>
            <a:r>
              <a:rPr lang="en-US" dirty="0" smtClean="0"/>
              <a:t>vessel</a:t>
            </a:r>
          </a:p>
          <a:p>
            <a:pPr lvl="1"/>
            <a:r>
              <a:rPr lang="en-US" dirty="0" smtClean="0"/>
              <a:t>while </a:t>
            </a:r>
            <a:r>
              <a:rPr lang="en-US" dirty="0"/>
              <a:t>someone is occupying or holding onto a swim platform, swim deck, swim step, or swim ladder, </a:t>
            </a:r>
            <a:r>
              <a:rPr lang="en-US" dirty="0" smtClean="0"/>
              <a:t>except for a very brief period of time for launching or docking, entering or exiting the vessel, or complying with law enforcement</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15</a:t>
            </a:fld>
            <a:endParaRPr lang="en-US" altLang="x-none"/>
          </a:p>
        </p:txBody>
      </p:sp>
    </p:spTree>
    <p:extLst>
      <p:ext uri="{BB962C8B-B14F-4D97-AF65-F5344CB8AC3E}">
        <p14:creationId xmlns:p14="http://schemas.microsoft.com/office/powerpoint/2010/main" val="127898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Reckless or Negligent Operation</a:t>
            </a:r>
            <a:endParaRPr lang="en-US" dirty="0"/>
          </a:p>
        </p:txBody>
      </p:sp>
      <p:sp>
        <p:nvSpPr>
          <p:cNvPr id="3" name="Content Placeholder 2"/>
          <p:cNvSpPr>
            <a:spLocks noGrp="1"/>
          </p:cNvSpPr>
          <p:nvPr>
            <p:ph idx="1"/>
          </p:nvPr>
        </p:nvSpPr>
        <p:spPr/>
        <p:txBody>
          <a:bodyPr/>
          <a:lstStyle/>
          <a:p>
            <a:r>
              <a:rPr lang="en-US" sz="2400" dirty="0" smtClean="0"/>
              <a:t>It is illegal to </a:t>
            </a:r>
            <a:r>
              <a:rPr lang="en-US" sz="2400" dirty="0"/>
              <a:t>operate any vessel or manipulate any water skis, aquaplane or similar device in a reckless or negligent manner so as to endanger </a:t>
            </a:r>
            <a:r>
              <a:rPr lang="en-US" sz="2400" dirty="0" smtClean="0"/>
              <a:t>the </a:t>
            </a:r>
            <a:r>
              <a:rPr lang="en-US" sz="2400" dirty="0"/>
              <a:t>life, limb or property of any </a:t>
            </a:r>
            <a:r>
              <a:rPr lang="en-US" sz="2400" dirty="0" smtClean="0"/>
              <a:t>person.</a:t>
            </a:r>
          </a:p>
          <a:p>
            <a:r>
              <a:rPr lang="en-US" sz="2400" dirty="0" smtClean="0"/>
              <a:t>Among other things, this prohibits:</a:t>
            </a:r>
          </a:p>
          <a:p>
            <a:pPr lvl="1"/>
            <a:r>
              <a:rPr lang="en-US" sz="2000" dirty="0" smtClean="0"/>
              <a:t>Riding on the bow, gunwale, or transom of a vessel under way unless protected by railings</a:t>
            </a:r>
          </a:p>
          <a:p>
            <a:pPr lvl="1"/>
            <a:r>
              <a:rPr lang="en-US" sz="2000" dirty="0" smtClean="0"/>
              <a:t>Moving between a vessel and a towed skier</a:t>
            </a:r>
          </a:p>
          <a:p>
            <a:pPr lvl="1"/>
            <a:r>
              <a:rPr lang="en-US" sz="2000" dirty="0" smtClean="0"/>
              <a:t>Operating under the influence of intoxicants or narcotics</a:t>
            </a:r>
          </a:p>
          <a:p>
            <a:pPr lvl="1"/>
            <a:r>
              <a:rPr lang="en-US" sz="2000" dirty="0" smtClean="0"/>
              <a:t>“Buzzing” or “wetting down” others</a:t>
            </a:r>
          </a:p>
          <a:p>
            <a:pPr lvl="1"/>
            <a:r>
              <a:rPr lang="en-US" sz="2000" dirty="0" smtClean="0"/>
              <a:t>Speeding</a:t>
            </a:r>
          </a:p>
          <a:p>
            <a:pPr lvl="1"/>
            <a:r>
              <a:rPr lang="en-US" sz="2000" dirty="0" smtClean="0"/>
              <a:t>Operating at prohibited times or in </a:t>
            </a:r>
            <a:r>
              <a:rPr lang="en-US" sz="2000" dirty="0" err="1" smtClean="0"/>
              <a:t>prohibted</a:t>
            </a:r>
            <a:r>
              <a:rPr lang="en-US" sz="2000" dirty="0" smtClean="0"/>
              <a:t> areas</a:t>
            </a:r>
          </a:p>
          <a:p>
            <a:endParaRPr lang="en-US" sz="2400"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16</a:t>
            </a:fld>
            <a:endParaRPr lang="en-US" altLang="x-none"/>
          </a:p>
        </p:txBody>
      </p:sp>
    </p:spTree>
    <p:extLst>
      <p:ext uri="{BB962C8B-B14F-4D97-AF65-F5344CB8AC3E}">
        <p14:creationId xmlns:p14="http://schemas.microsoft.com/office/powerpoint/2010/main" val="191879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Hit-and-Run Accidents</a:t>
            </a:r>
            <a:endParaRPr lang="en-US" dirty="0"/>
          </a:p>
        </p:txBody>
      </p:sp>
      <p:sp>
        <p:nvSpPr>
          <p:cNvPr id="3" name="Content Placeholder 2"/>
          <p:cNvSpPr>
            <a:spLocks noGrp="1"/>
          </p:cNvSpPr>
          <p:nvPr>
            <p:ph idx="1"/>
          </p:nvPr>
        </p:nvSpPr>
        <p:spPr/>
        <p:txBody>
          <a:bodyPr/>
          <a:lstStyle/>
          <a:p>
            <a:r>
              <a:rPr lang="en-US" dirty="0" smtClean="0"/>
              <a:t>If you are involved in a boating accident that results in injury, death, or disappearance, you are required to stay at the scene and:</a:t>
            </a:r>
          </a:p>
          <a:p>
            <a:pPr lvl="1"/>
            <a:r>
              <a:rPr lang="en-US" dirty="0" smtClean="0"/>
              <a:t>Furnish appropriate information to others involved or to a peace officer at the scene, and</a:t>
            </a:r>
          </a:p>
          <a:p>
            <a:pPr lvl="1"/>
            <a:r>
              <a:rPr lang="en-US" dirty="0" smtClean="0"/>
              <a:t>Render reasonable assistance to each injured person</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17</a:t>
            </a:fld>
            <a:endParaRPr lang="en-US" altLang="x-none"/>
          </a:p>
        </p:txBody>
      </p:sp>
    </p:spTree>
    <p:extLst>
      <p:ext uri="{BB962C8B-B14F-4D97-AF65-F5344CB8AC3E}">
        <p14:creationId xmlns:p14="http://schemas.microsoft.com/office/powerpoint/2010/main" val="46779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Intoxication</a:t>
            </a:r>
            <a:endParaRPr lang="en-US" dirty="0"/>
          </a:p>
        </p:txBody>
      </p:sp>
      <p:sp>
        <p:nvSpPr>
          <p:cNvPr id="3" name="Content Placeholder 2"/>
          <p:cNvSpPr>
            <a:spLocks noGrp="1"/>
          </p:cNvSpPr>
          <p:nvPr>
            <p:ph idx="1"/>
          </p:nvPr>
        </p:nvSpPr>
        <p:spPr/>
        <p:txBody>
          <a:bodyPr/>
          <a:lstStyle/>
          <a:p>
            <a:r>
              <a:rPr lang="en-US" dirty="0" smtClean="0"/>
              <a:t>Alcohol is a factor in about half of all fatal motorboat accidents in California</a:t>
            </a:r>
          </a:p>
          <a:p>
            <a:r>
              <a:rPr lang="en-US" dirty="0" smtClean="0"/>
              <a:t>It is illegal to operate a vessel, water skis, or a similar device:</a:t>
            </a:r>
          </a:p>
          <a:p>
            <a:pPr lvl="1"/>
            <a:r>
              <a:rPr lang="en-US" dirty="0" smtClean="0"/>
              <a:t>While under the influence of alcohol or drugs, or</a:t>
            </a:r>
          </a:p>
          <a:p>
            <a:pPr lvl="1"/>
            <a:r>
              <a:rPr lang="en-US" dirty="0" smtClean="0"/>
              <a:t>If addicted to any drug</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18</a:t>
            </a:fld>
            <a:endParaRPr lang="en-US" altLang="x-none"/>
          </a:p>
        </p:txBody>
      </p:sp>
    </p:spTree>
    <p:extLst>
      <p:ext uri="{BB962C8B-B14F-4D97-AF65-F5344CB8AC3E}">
        <p14:creationId xmlns:p14="http://schemas.microsoft.com/office/powerpoint/2010/main" val="24886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Intoxication</a:t>
            </a:r>
            <a:endParaRPr lang="en-US" dirty="0"/>
          </a:p>
        </p:txBody>
      </p:sp>
      <p:sp>
        <p:nvSpPr>
          <p:cNvPr id="3" name="Content Placeholder 2"/>
          <p:cNvSpPr>
            <a:spLocks noGrp="1"/>
          </p:cNvSpPr>
          <p:nvPr>
            <p:ph idx="1"/>
          </p:nvPr>
        </p:nvSpPr>
        <p:spPr/>
        <p:txBody>
          <a:bodyPr/>
          <a:lstStyle/>
          <a:p>
            <a:r>
              <a:rPr lang="en-US" dirty="0" smtClean="0"/>
              <a:t>If 21 years of age or older, it is illegal to operate a vessel, water skis, or similar device with a blood alcohol content, by weight, of 0.08 or greater.</a:t>
            </a:r>
          </a:p>
          <a:p>
            <a:r>
              <a:rPr lang="en-US" dirty="0" smtClean="0"/>
              <a:t>BACs of 0.05 to 0.08 may be used as evidence in determining if a boater was operating under the influence of alcohol</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19</a:t>
            </a:fld>
            <a:endParaRPr lang="en-US" altLang="x-none"/>
          </a:p>
        </p:txBody>
      </p:sp>
    </p:spTree>
    <p:extLst>
      <p:ext uri="{BB962C8B-B14F-4D97-AF65-F5344CB8AC3E}">
        <p14:creationId xmlns:p14="http://schemas.microsoft.com/office/powerpoint/2010/main" val="97664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63BE5-B1F2-3943-9223-E90C10736E78}" type="slidenum">
              <a:rPr lang="en-US" altLang="x-none"/>
              <a:pPr/>
              <a:t>2</a:t>
            </a:fld>
            <a:endParaRPr lang="en-US" altLang="x-none"/>
          </a:p>
        </p:txBody>
      </p:sp>
      <p:sp>
        <p:nvSpPr>
          <p:cNvPr id="2050" name="Rectangle 2"/>
          <p:cNvSpPr>
            <a:spLocks noGrp="1" noChangeArrowheads="1"/>
          </p:cNvSpPr>
          <p:nvPr>
            <p:ph type="title"/>
          </p:nvPr>
        </p:nvSpPr>
        <p:spPr>
          <a:effectLst>
            <a:outerShdw blurRad="63500" dist="35921" dir="2700000" algn="ctr" rotWithShape="0">
              <a:srgbClr val="CC0000">
                <a:alpha val="74998"/>
              </a:srgbClr>
            </a:outerShdw>
          </a:effectLst>
        </p:spPr>
        <p:txBody>
          <a:bodyPr/>
          <a:lstStyle/>
          <a:p>
            <a:r>
              <a:rPr lang="en-US" altLang="x-none" dirty="0" smtClean="0"/>
              <a:t>Boater Card</a:t>
            </a:r>
            <a:endParaRPr lang="x-none" altLang="x-none" dirty="0"/>
          </a:p>
        </p:txBody>
      </p:sp>
      <p:sp>
        <p:nvSpPr>
          <p:cNvPr id="2051" name="Rectangle 3"/>
          <p:cNvSpPr>
            <a:spLocks noGrp="1" noChangeArrowheads="1"/>
          </p:cNvSpPr>
          <p:nvPr>
            <p:ph type="body" idx="1"/>
          </p:nvPr>
        </p:nvSpPr>
        <p:spPr/>
        <p:txBody>
          <a:bodyPr/>
          <a:lstStyle/>
          <a:p>
            <a:r>
              <a:rPr lang="en-US" altLang="x-none" sz="2800" b="1" dirty="0" smtClean="0"/>
              <a:t>Beginning January 1, 2018, certain boaters will need a boater education card to legally operate a power boat in California</a:t>
            </a:r>
          </a:p>
          <a:p>
            <a:r>
              <a:rPr lang="en-US" altLang="x-none" sz="2800" b="1" dirty="0" smtClean="0"/>
              <a:t>On January 1, 2018, the requirement will apply to persons under 21 only</a:t>
            </a:r>
          </a:p>
          <a:p>
            <a:r>
              <a:rPr lang="en-US" altLang="x-none" sz="2800" b="1" dirty="0" smtClean="0"/>
              <a:t>By January 1, 2025, it will apply to all power boat operators</a:t>
            </a:r>
          </a:p>
          <a:p>
            <a:r>
              <a:rPr lang="en-US" altLang="x-none" sz="2800" b="1" dirty="0" smtClean="0"/>
              <a:t>For phase-in schedule, go to </a:t>
            </a:r>
            <a:r>
              <a:rPr lang="en-US" altLang="x-none" sz="2800" b="1" dirty="0" err="1" smtClean="0"/>
              <a:t>www.CaliforniaBoaterCard.com</a:t>
            </a:r>
            <a:endParaRPr lang="en-US" altLang="x-none"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Intoxication</a:t>
            </a:r>
            <a:endParaRPr lang="en-US" dirty="0"/>
          </a:p>
        </p:txBody>
      </p:sp>
      <p:sp>
        <p:nvSpPr>
          <p:cNvPr id="3" name="Content Placeholder 2"/>
          <p:cNvSpPr>
            <a:spLocks noGrp="1"/>
          </p:cNvSpPr>
          <p:nvPr>
            <p:ph idx="1"/>
          </p:nvPr>
        </p:nvSpPr>
        <p:spPr/>
        <p:txBody>
          <a:bodyPr/>
          <a:lstStyle/>
          <a:p>
            <a:r>
              <a:rPr lang="en-US" dirty="0" smtClean="0"/>
              <a:t>If under 21 years of age, it is illegal to operate a vessel, water skis, or a similar device with a blood alcohol content of 0.01 or greater</a:t>
            </a:r>
          </a:p>
          <a:p>
            <a:r>
              <a:rPr lang="en-US" dirty="0" smtClean="0"/>
              <a:t>For all boaters, designating a sober skipper is not enough. Unlike in a car, intoxicated passengers can fall overboard, swim near the propeller, and cause vessels to become unbalanced.</a:t>
            </a:r>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20</a:t>
            </a:fld>
            <a:endParaRPr lang="en-US" altLang="x-none"/>
          </a:p>
        </p:txBody>
      </p:sp>
    </p:spTree>
    <p:extLst>
      <p:ext uri="{BB962C8B-B14F-4D97-AF65-F5344CB8AC3E}">
        <p14:creationId xmlns:p14="http://schemas.microsoft.com/office/powerpoint/2010/main" val="195654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Watercraft</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PWCs are subject to the same laws as powerboats of the same size.</a:t>
            </a:r>
          </a:p>
          <a:p>
            <a:r>
              <a:rPr lang="en-US" dirty="0" smtClean="0"/>
              <a:t>In addition:</a:t>
            </a:r>
          </a:p>
          <a:p>
            <a:pPr lvl="1"/>
            <a:r>
              <a:rPr lang="en-US" dirty="0" smtClean="0"/>
              <a:t>Operators are required to be connected by a lanyard to a cut-off switch.</a:t>
            </a:r>
          </a:p>
          <a:p>
            <a:pPr lvl="1"/>
            <a:r>
              <a:rPr lang="en-US" dirty="0" smtClean="0"/>
              <a:t>PWCs with self-circling devices may not be operated if the device has been altered.</a:t>
            </a:r>
          </a:p>
          <a:p>
            <a:pPr lvl="1"/>
            <a:r>
              <a:rPr lang="en-US" dirty="0" smtClean="0"/>
              <a:t>No operation between sunset and sunrise.</a:t>
            </a:r>
          </a:p>
          <a:p>
            <a:pPr lvl="1"/>
            <a:r>
              <a:rPr lang="en-US" dirty="0" smtClean="0"/>
              <a:t>No wake jumping within 100 feet of the vessel that created the wake</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21</a:t>
            </a:fld>
            <a:endParaRPr lang="en-US" altLang="x-none"/>
          </a:p>
        </p:txBody>
      </p:sp>
    </p:spTree>
    <p:extLst>
      <p:ext uri="{BB962C8B-B14F-4D97-AF65-F5344CB8AC3E}">
        <p14:creationId xmlns:p14="http://schemas.microsoft.com/office/powerpoint/2010/main" val="149367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Skiing &amp; Towing</a:t>
            </a:r>
            <a:endParaRPr lang="en-US" dirty="0"/>
          </a:p>
        </p:txBody>
      </p:sp>
      <p:sp>
        <p:nvSpPr>
          <p:cNvPr id="3" name="Content Placeholder 2"/>
          <p:cNvSpPr>
            <a:spLocks noGrp="1"/>
          </p:cNvSpPr>
          <p:nvPr>
            <p:ph idx="1"/>
          </p:nvPr>
        </p:nvSpPr>
        <p:spPr>
          <a:xfrm>
            <a:off x="685800" y="1447800"/>
            <a:ext cx="7772400" cy="4114800"/>
          </a:xfrm>
        </p:spPr>
        <p:txBody>
          <a:bodyPr/>
          <a:lstStyle/>
          <a:p>
            <a:r>
              <a:rPr lang="en-US" dirty="0" smtClean="0"/>
              <a:t>When towing a skier, knee boarder, tuber, etc., there must be an observer on board who can watch the person being towed. The observer must be at least 12 years of age.</a:t>
            </a:r>
          </a:p>
          <a:p>
            <a:r>
              <a:rPr lang="en-US" dirty="0" smtClean="0"/>
              <a:t>The person being towed must wear a life jacket approved by the Coast Guard specifically for tow sports.</a:t>
            </a:r>
          </a:p>
          <a:p>
            <a:r>
              <a:rPr lang="en-US" dirty="0" smtClean="0"/>
              <a:t>No towing a person between sunset and sunrise.</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22</a:t>
            </a:fld>
            <a:endParaRPr lang="en-US" altLang="x-none"/>
          </a:p>
        </p:txBody>
      </p:sp>
    </p:spTree>
    <p:extLst>
      <p:ext uri="{BB962C8B-B14F-4D97-AF65-F5344CB8AC3E}">
        <p14:creationId xmlns:p14="http://schemas.microsoft.com/office/powerpoint/2010/main" val="33436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 / Towing Flag</a:t>
            </a:r>
            <a:endParaRPr lang="en-US" dirty="0"/>
          </a:p>
        </p:txBody>
      </p:sp>
      <p:sp>
        <p:nvSpPr>
          <p:cNvPr id="3" name="Content Placeholder 2"/>
          <p:cNvSpPr>
            <a:spLocks noGrp="1"/>
          </p:cNvSpPr>
          <p:nvPr>
            <p:ph idx="1"/>
          </p:nvPr>
        </p:nvSpPr>
        <p:spPr>
          <a:xfrm>
            <a:off x="685800" y="1828800"/>
            <a:ext cx="7772400" cy="4572000"/>
          </a:xfrm>
        </p:spPr>
        <p:txBody>
          <a:bodyPr/>
          <a:lstStyle/>
          <a:p>
            <a:r>
              <a:rPr lang="en-US" sz="2800" dirty="0" smtClean="0"/>
              <a:t>You are required to display </a:t>
            </a:r>
            <a:r>
              <a:rPr lang="en-US" sz="2800" smtClean="0"/>
              <a:t>a red or orange  flag </a:t>
            </a:r>
            <a:r>
              <a:rPr lang="en-US" sz="2800" dirty="0" smtClean="0"/>
              <a:t>to </a:t>
            </a:r>
            <a:r>
              <a:rPr lang="en-US" sz="2800" dirty="0"/>
              <a:t>indicate a skier in the water, or a ski, a line, or similar equipment in the immediate </a:t>
            </a:r>
            <a:r>
              <a:rPr lang="en-US" sz="2800" dirty="0" smtClean="0"/>
              <a:t>area.</a:t>
            </a:r>
          </a:p>
          <a:p>
            <a:r>
              <a:rPr lang="en-US" sz="2800" dirty="0" smtClean="0"/>
              <a:t>The </a:t>
            </a:r>
            <a:r>
              <a:rPr lang="en-US" sz="2800" dirty="0"/>
              <a:t>display of the ski flag does not in itself restrict the use of the water, but warns boaters operating in the area to exercise caution. </a:t>
            </a:r>
          </a:p>
          <a:p>
            <a:r>
              <a:rPr lang="en-US" sz="2800" dirty="0"/>
              <a:t>Boaters who see a red or orange flag being displayed should be on the lookout for a skier or equipment in the water. </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23</a:t>
            </a:fld>
            <a:endParaRPr lang="en-US" altLang="x-none"/>
          </a:p>
        </p:txBody>
      </p:sp>
    </p:spTree>
    <p:extLst>
      <p:ext uri="{BB962C8B-B14F-4D97-AF65-F5344CB8AC3E}">
        <p14:creationId xmlns:p14="http://schemas.microsoft.com/office/powerpoint/2010/main" val="174694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Towing Tips - Start</a:t>
            </a:r>
            <a:endParaRPr lang="en-US" dirty="0"/>
          </a:p>
        </p:txBody>
      </p:sp>
      <p:sp>
        <p:nvSpPr>
          <p:cNvPr id="3" name="Content Placeholder 2"/>
          <p:cNvSpPr>
            <a:spLocks noGrp="1"/>
          </p:cNvSpPr>
          <p:nvPr>
            <p:ph idx="1"/>
          </p:nvPr>
        </p:nvSpPr>
        <p:spPr/>
        <p:txBody>
          <a:bodyPr/>
          <a:lstStyle/>
          <a:p>
            <a:r>
              <a:rPr lang="en-US" dirty="0" smtClean="0"/>
              <a:t>Don’t </a:t>
            </a:r>
            <a:r>
              <a:rPr lang="en-US" dirty="0"/>
              <a:t>accelerate until the skier </a:t>
            </a:r>
            <a:r>
              <a:rPr lang="en-US" dirty="0" smtClean="0"/>
              <a:t>grasps </a:t>
            </a:r>
            <a:r>
              <a:rPr lang="en-US" dirty="0"/>
              <a:t>the towline handle, with the ski or board in proper position, and </a:t>
            </a:r>
            <a:r>
              <a:rPr lang="en-US" u="sng" dirty="0"/>
              <a:t>signals</a:t>
            </a:r>
            <a:r>
              <a:rPr lang="en-US" dirty="0"/>
              <a:t> readiness to be </a:t>
            </a:r>
            <a:r>
              <a:rPr lang="en-US" dirty="0" smtClean="0"/>
              <a:t>towed.</a:t>
            </a:r>
          </a:p>
          <a:p>
            <a:r>
              <a:rPr lang="en-US" dirty="0" smtClean="0"/>
              <a:t>Ease </a:t>
            </a:r>
            <a:r>
              <a:rPr lang="en-US" dirty="0"/>
              <a:t>the throttle at first, slightly increasing your speed to provide smooth acceleration until the skier is up on plane</a:t>
            </a:r>
            <a:r>
              <a:rPr lang="en-US" dirty="0" smtClean="0"/>
              <a:t>.</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24</a:t>
            </a:fld>
            <a:endParaRPr lang="en-US" altLang="x-none"/>
          </a:p>
        </p:txBody>
      </p:sp>
    </p:spTree>
    <p:extLst>
      <p:ext uri="{BB962C8B-B14F-4D97-AF65-F5344CB8AC3E}">
        <p14:creationId xmlns:p14="http://schemas.microsoft.com/office/powerpoint/2010/main" val="1297467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Towing Tips - Pickup</a:t>
            </a:r>
            <a:endParaRPr lang="en-US" dirty="0"/>
          </a:p>
        </p:txBody>
      </p:sp>
      <p:sp>
        <p:nvSpPr>
          <p:cNvPr id="3" name="Content Placeholder 2"/>
          <p:cNvSpPr>
            <a:spLocks noGrp="1"/>
          </p:cNvSpPr>
          <p:nvPr>
            <p:ph idx="1"/>
          </p:nvPr>
        </p:nvSpPr>
        <p:spPr/>
        <p:txBody>
          <a:bodyPr/>
          <a:lstStyle/>
          <a:p>
            <a:r>
              <a:rPr lang="en-US" dirty="0"/>
              <a:t>When a skier falls, the operator should return without delay. Other boaters may not easily see the skier in the water, and the presence of your boat may keep other boats away from the vicinity of your skier</a:t>
            </a:r>
            <a:r>
              <a:rPr lang="en-US" dirty="0" smtClean="0"/>
              <a:t>.</a:t>
            </a:r>
          </a:p>
          <a:p>
            <a:r>
              <a:rPr lang="en-US" dirty="0"/>
              <a:t>NEVER back the boat up to a person in the water</a:t>
            </a:r>
            <a:r>
              <a:rPr lang="en-US" dirty="0" smtClean="0"/>
              <a:t>.</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25</a:t>
            </a:fld>
            <a:endParaRPr lang="en-US" altLang="x-none"/>
          </a:p>
        </p:txBody>
      </p:sp>
    </p:spTree>
    <p:extLst>
      <p:ext uri="{BB962C8B-B14F-4D97-AF65-F5344CB8AC3E}">
        <p14:creationId xmlns:p14="http://schemas.microsoft.com/office/powerpoint/2010/main" val="1305116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Towing Signals</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26</a:t>
            </a:fld>
            <a:endParaRPr lang="en-US"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5528955" cy="5118080"/>
          </a:xfrm>
          <a:prstGeom prst="rect">
            <a:avLst/>
          </a:prstGeom>
        </p:spPr>
      </p:pic>
    </p:spTree>
    <p:extLst>
      <p:ext uri="{BB962C8B-B14F-4D97-AF65-F5344CB8AC3E}">
        <p14:creationId xmlns:p14="http://schemas.microsoft.com/office/powerpoint/2010/main" val="133812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 Reporting</a:t>
            </a:r>
            <a:endParaRPr lang="en-US" dirty="0"/>
          </a:p>
        </p:txBody>
      </p:sp>
      <p:sp>
        <p:nvSpPr>
          <p:cNvPr id="3" name="Content Placeholder 2"/>
          <p:cNvSpPr>
            <a:spLocks noGrp="1"/>
          </p:cNvSpPr>
          <p:nvPr>
            <p:ph idx="1"/>
          </p:nvPr>
        </p:nvSpPr>
        <p:spPr/>
        <p:txBody>
          <a:bodyPr/>
          <a:lstStyle/>
          <a:p>
            <a:r>
              <a:rPr lang="en-US" sz="2800" dirty="0" smtClean="0"/>
              <a:t>Operators must make a written report with the </a:t>
            </a:r>
            <a:r>
              <a:rPr lang="en-US" sz="2800" u="sng" dirty="0" smtClean="0"/>
              <a:t>California </a:t>
            </a:r>
            <a:r>
              <a:rPr lang="en-US" sz="2800" u="sng" smtClean="0"/>
              <a:t>State Parks Division </a:t>
            </a:r>
            <a:r>
              <a:rPr lang="en-US" sz="2800" u="sng" dirty="0" smtClean="0"/>
              <a:t>of Boating and Waterways</a:t>
            </a:r>
            <a:r>
              <a:rPr lang="en-US" sz="2800" dirty="0" smtClean="0"/>
              <a:t>:</a:t>
            </a:r>
          </a:p>
          <a:p>
            <a:pPr lvl="1"/>
            <a:r>
              <a:rPr lang="en-US" sz="2400" u="sng" dirty="0" smtClean="0"/>
              <a:t>within 48 hours of an accident </a:t>
            </a:r>
            <a:r>
              <a:rPr lang="en-US" sz="2400" dirty="0" smtClean="0"/>
              <a:t>if</a:t>
            </a:r>
            <a:r>
              <a:rPr lang="en-US" sz="2400" dirty="0"/>
              <a:t> </a:t>
            </a:r>
            <a:r>
              <a:rPr lang="en-US" sz="2400" dirty="0" smtClean="0"/>
              <a:t>a person dies within 24 hours of the accident, disappears, or requires medical treatment beyond first aid</a:t>
            </a:r>
          </a:p>
          <a:p>
            <a:pPr lvl="1"/>
            <a:r>
              <a:rPr lang="en-US" sz="2400" u="sng" dirty="0"/>
              <a:t>within 10 days of an accident</a:t>
            </a:r>
            <a:r>
              <a:rPr lang="en-US" sz="2400" dirty="0"/>
              <a:t> if a person dies more than 24 hours of the accident or </a:t>
            </a:r>
            <a:r>
              <a:rPr lang="en-US" sz="2400" dirty="0" smtClean="0"/>
              <a:t>total </a:t>
            </a:r>
            <a:r>
              <a:rPr lang="en-US" sz="2400" dirty="0"/>
              <a:t>damage to all vessels and property exceeds $500 or there is a complete loss of a </a:t>
            </a:r>
            <a:r>
              <a:rPr lang="en-US" sz="2400" dirty="0" smtClean="0"/>
              <a:t>vessel</a:t>
            </a:r>
            <a:r>
              <a:rPr lang="en-US" sz="2400" dirty="0"/>
              <a:t>.</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27</a:t>
            </a:fld>
            <a:endParaRPr lang="en-US" altLang="x-none"/>
          </a:p>
        </p:txBody>
      </p:sp>
    </p:spTree>
    <p:extLst>
      <p:ext uri="{BB962C8B-B14F-4D97-AF65-F5344CB8AC3E}">
        <p14:creationId xmlns:p14="http://schemas.microsoft.com/office/powerpoint/2010/main" val="564067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Search and Rescue Calls</a:t>
            </a:r>
            <a:endParaRPr lang="en-US" dirty="0"/>
          </a:p>
        </p:txBody>
      </p:sp>
      <p:sp>
        <p:nvSpPr>
          <p:cNvPr id="3" name="Content Placeholder 2"/>
          <p:cNvSpPr>
            <a:spLocks noGrp="1"/>
          </p:cNvSpPr>
          <p:nvPr>
            <p:ph idx="1"/>
          </p:nvPr>
        </p:nvSpPr>
        <p:spPr/>
        <p:txBody>
          <a:bodyPr/>
          <a:lstStyle/>
          <a:p>
            <a:r>
              <a:rPr lang="en-US" dirty="0" smtClean="0"/>
              <a:t>It is a misdemeanor to knowingly make a false report to a state or local agency that an emergency situation exists.</a:t>
            </a:r>
          </a:p>
          <a:p>
            <a:r>
              <a:rPr lang="en-US" dirty="0" smtClean="0"/>
              <a:t>It is a felony to make such a report if you know (or should know) that the response is likely to cause death or great bodily injury to a responder, and such a death or injury occurs.</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28</a:t>
            </a:fld>
            <a:endParaRPr lang="en-US" altLang="x-none"/>
          </a:p>
        </p:txBody>
      </p:sp>
    </p:spTree>
    <p:extLst>
      <p:ext uri="{BB962C8B-B14F-4D97-AF65-F5344CB8AC3E}">
        <p14:creationId xmlns:p14="http://schemas.microsoft.com/office/powerpoint/2010/main" val="833220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Boating</a:t>
            </a:r>
            <a:endParaRPr lang="en-US" dirty="0"/>
          </a:p>
        </p:txBody>
      </p:sp>
      <p:sp>
        <p:nvSpPr>
          <p:cNvPr id="3" name="Content Placeholder 2"/>
          <p:cNvSpPr>
            <a:spLocks noGrp="1"/>
          </p:cNvSpPr>
          <p:nvPr>
            <p:ph idx="1"/>
          </p:nvPr>
        </p:nvSpPr>
        <p:spPr/>
        <p:txBody>
          <a:bodyPr/>
          <a:lstStyle/>
          <a:p>
            <a:r>
              <a:rPr lang="en-US" sz="2800" dirty="0" smtClean="0"/>
              <a:t>Visit </a:t>
            </a:r>
            <a:r>
              <a:rPr lang="en-US" sz="2800" dirty="0" err="1" smtClean="0"/>
              <a:t>www.BoatingCleanAndGreen.com</a:t>
            </a:r>
            <a:endParaRPr lang="en-US" sz="2800" dirty="0" smtClean="0"/>
          </a:p>
          <a:p>
            <a:r>
              <a:rPr lang="en-US" sz="2800" dirty="0"/>
              <a:t>All oil and chemical spills must be reported to </a:t>
            </a:r>
            <a:r>
              <a:rPr lang="en-US" sz="2800" dirty="0" smtClean="0"/>
              <a:t>the National </a:t>
            </a:r>
            <a:r>
              <a:rPr lang="en-US" sz="2800" dirty="0"/>
              <a:t>Response Center </a:t>
            </a:r>
            <a:r>
              <a:rPr lang="en-US" sz="2800" dirty="0" smtClean="0"/>
              <a:t>at 800-424-8802 and to the state at 800-OILS911 </a:t>
            </a:r>
            <a:r>
              <a:rPr lang="en-US" sz="2800" dirty="0"/>
              <a:t>(800-645-7911</a:t>
            </a:r>
            <a:r>
              <a:rPr lang="en-US" sz="2800" dirty="0" smtClean="0"/>
              <a:t>).</a:t>
            </a:r>
          </a:p>
          <a:p>
            <a:r>
              <a:rPr lang="en-US" sz="2800" dirty="0" smtClean="0"/>
              <a:t>Visit </a:t>
            </a:r>
            <a:r>
              <a:rPr lang="en-US" sz="2800" dirty="0"/>
              <a:t>www.earth911.org</a:t>
            </a:r>
            <a:r>
              <a:rPr lang="en-US" sz="2800" b="1" dirty="0"/>
              <a:t> </a:t>
            </a:r>
            <a:r>
              <a:rPr lang="en-US" sz="2800" dirty="0"/>
              <a:t>or call 800-CLEANUP (800-253-2687) for your nearest oil, recycling and hazardous waste disposal center. </a:t>
            </a:r>
            <a:endParaRPr lang="en-US" sz="2800" dirty="0" smtClean="0">
              <a:effectLst/>
            </a:endParaRP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29</a:t>
            </a:fld>
            <a:endParaRPr lang="en-US" altLang="x-none"/>
          </a:p>
        </p:txBody>
      </p:sp>
    </p:spTree>
    <p:extLst>
      <p:ext uri="{BB962C8B-B14F-4D97-AF65-F5344CB8AC3E}">
        <p14:creationId xmlns:p14="http://schemas.microsoft.com/office/powerpoint/2010/main" val="20872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Vessel Registration</a:t>
            </a:r>
            <a:endParaRPr lang="en-US" dirty="0"/>
          </a:p>
        </p:txBody>
      </p:sp>
      <p:sp>
        <p:nvSpPr>
          <p:cNvPr id="3" name="Content Placeholder 2"/>
          <p:cNvSpPr>
            <a:spLocks noGrp="1"/>
          </p:cNvSpPr>
          <p:nvPr>
            <p:ph idx="1"/>
          </p:nvPr>
        </p:nvSpPr>
        <p:spPr>
          <a:xfrm>
            <a:off x="685800" y="1981200"/>
            <a:ext cx="7772400" cy="3581400"/>
          </a:xfrm>
        </p:spPr>
        <p:txBody>
          <a:bodyPr/>
          <a:lstStyle/>
          <a:p>
            <a:r>
              <a:rPr lang="en-US" sz="2800" dirty="0" smtClean="0"/>
              <a:t>California requires vessels to be registered with the </a:t>
            </a:r>
            <a:r>
              <a:rPr lang="en-US" sz="2800" u="sng" dirty="0" smtClean="0"/>
              <a:t>DMV</a:t>
            </a:r>
            <a:r>
              <a:rPr lang="en-US" sz="2800" dirty="0" smtClean="0"/>
              <a:t>, except:</a:t>
            </a:r>
          </a:p>
          <a:p>
            <a:pPr lvl="1"/>
            <a:r>
              <a:rPr lang="en-US" sz="2400" dirty="0" smtClean="0"/>
              <a:t>Boats propelled </a:t>
            </a:r>
            <a:r>
              <a:rPr lang="en-US" sz="2400" u="sng" dirty="0" smtClean="0"/>
              <a:t>only</a:t>
            </a:r>
            <a:r>
              <a:rPr lang="en-US" sz="2400" dirty="0" smtClean="0"/>
              <a:t> manually</a:t>
            </a:r>
            <a:r>
              <a:rPr lang="en-US" sz="2400" b="1" dirty="0" smtClean="0"/>
              <a:t>*</a:t>
            </a:r>
            <a:endParaRPr lang="en-US" sz="2400" b="1" dirty="0" smtClean="0"/>
          </a:p>
          <a:p>
            <a:pPr lvl="1"/>
            <a:r>
              <a:rPr lang="en-US" sz="2400" dirty="0" smtClean="0"/>
              <a:t>Boats </a:t>
            </a:r>
            <a:r>
              <a:rPr lang="en-US" sz="2400" dirty="0" smtClean="0"/>
              <a:t>eight feet or less in length that are propelled </a:t>
            </a:r>
            <a:r>
              <a:rPr lang="en-US" sz="2400" dirty="0" smtClean="0"/>
              <a:t>only by </a:t>
            </a:r>
            <a:r>
              <a:rPr lang="en-US" sz="2400" dirty="0" smtClean="0"/>
              <a:t>sail</a:t>
            </a:r>
            <a:endParaRPr lang="en-US" sz="2400" dirty="0" smtClean="0"/>
          </a:p>
          <a:p>
            <a:pPr lvl="1"/>
            <a:r>
              <a:rPr lang="en-US" sz="2400" dirty="0" smtClean="0"/>
              <a:t>Vessels documented by the Coast Guard</a:t>
            </a:r>
          </a:p>
          <a:p>
            <a:pPr lvl="1"/>
            <a:r>
              <a:rPr lang="en-US" sz="2400" dirty="0" smtClean="0"/>
              <a:t>Foreign </a:t>
            </a:r>
            <a:r>
              <a:rPr lang="en-US" sz="2400" dirty="0" smtClean="0"/>
              <a:t>vessels</a:t>
            </a:r>
          </a:p>
          <a:p>
            <a:pPr lvl="1"/>
            <a:r>
              <a:rPr lang="en-US" sz="2400" dirty="0" smtClean="0"/>
              <a:t>Sailboards</a:t>
            </a:r>
            <a:endParaRPr lang="en-US" sz="2400" dirty="0" smtClean="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3</a:t>
            </a:fld>
            <a:endParaRPr lang="en-US" altLang="x-none"/>
          </a:p>
        </p:txBody>
      </p:sp>
      <p:sp>
        <p:nvSpPr>
          <p:cNvPr id="5" name="TextBox 4"/>
          <p:cNvSpPr txBox="1"/>
          <p:nvPr/>
        </p:nvSpPr>
        <p:spPr>
          <a:xfrm>
            <a:off x="1143000" y="5549900"/>
            <a:ext cx="7620000" cy="1015663"/>
          </a:xfrm>
          <a:prstGeom prst="rect">
            <a:avLst/>
          </a:prstGeom>
          <a:noFill/>
        </p:spPr>
        <p:txBody>
          <a:bodyPr wrap="square" rtlCol="0">
            <a:spAutoFit/>
          </a:bodyPr>
          <a:lstStyle/>
          <a:p>
            <a:r>
              <a:rPr lang="en-US" sz="2000" b="1" dirty="0" smtClean="0">
                <a:solidFill>
                  <a:schemeClr val="bg1"/>
                </a:solidFill>
                <a:latin typeface="+mn-lt"/>
              </a:rPr>
              <a:t>*</a:t>
            </a:r>
            <a:r>
              <a:rPr lang="en-US" sz="2000" dirty="0">
                <a:solidFill>
                  <a:schemeClr val="bg1"/>
                </a:solidFill>
                <a:latin typeface="+mn-lt"/>
              </a:rPr>
              <a:t>NOTE: Attaching </a:t>
            </a:r>
            <a:r>
              <a:rPr lang="en-US" sz="2000" u="sng" dirty="0">
                <a:solidFill>
                  <a:schemeClr val="bg1"/>
                </a:solidFill>
                <a:latin typeface="+mn-lt"/>
              </a:rPr>
              <a:t>any</a:t>
            </a:r>
            <a:r>
              <a:rPr lang="en-US" sz="2000" dirty="0">
                <a:solidFill>
                  <a:schemeClr val="bg1"/>
                </a:solidFill>
                <a:latin typeface="+mn-lt"/>
              </a:rPr>
              <a:t> motor to a vessel such as a kayak, </a:t>
            </a:r>
            <a:r>
              <a:rPr lang="en-US" sz="2000" dirty="0" smtClean="0">
                <a:solidFill>
                  <a:schemeClr val="bg1"/>
                </a:solidFill>
                <a:latin typeface="+mn-lt"/>
              </a:rPr>
              <a:t>canoe, </a:t>
            </a:r>
            <a:r>
              <a:rPr lang="en-US" sz="2000" dirty="0">
                <a:solidFill>
                  <a:schemeClr val="bg1"/>
                </a:solidFill>
                <a:latin typeface="+mn-lt"/>
              </a:rPr>
              <a:t>or angler float tube </a:t>
            </a:r>
            <a:r>
              <a:rPr lang="en-US" sz="2000" dirty="0" smtClean="0">
                <a:solidFill>
                  <a:schemeClr val="bg1"/>
                </a:solidFill>
                <a:latin typeface="+mn-lt"/>
              </a:rPr>
              <a:t>means that the vessel is no longer propelled </a:t>
            </a:r>
            <a:r>
              <a:rPr lang="en-US" sz="2000" u="sng" dirty="0" smtClean="0">
                <a:solidFill>
                  <a:schemeClr val="bg1"/>
                </a:solidFill>
                <a:latin typeface="+mn-lt"/>
              </a:rPr>
              <a:t>only</a:t>
            </a:r>
            <a:r>
              <a:rPr lang="en-US" sz="2000" dirty="0" smtClean="0">
                <a:solidFill>
                  <a:schemeClr val="bg1"/>
                </a:solidFill>
                <a:latin typeface="+mn-lt"/>
              </a:rPr>
              <a:t> manually and must therefore be registered.</a:t>
            </a:r>
            <a:endParaRPr lang="en-US" sz="2000" dirty="0">
              <a:solidFill>
                <a:schemeClr val="bg1"/>
              </a:solidFill>
              <a:latin typeface="+mn-lt"/>
            </a:endParaRPr>
          </a:p>
        </p:txBody>
      </p:sp>
    </p:spTree>
    <p:extLst>
      <p:ext uri="{BB962C8B-B14F-4D97-AF65-F5344CB8AC3E}">
        <p14:creationId xmlns:p14="http://schemas.microsoft.com/office/powerpoint/2010/main" val="1119736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a:t>
            </a:r>
            <a:endParaRPr lang="en-US" dirty="0"/>
          </a:p>
        </p:txBody>
      </p:sp>
      <p:sp>
        <p:nvSpPr>
          <p:cNvPr id="3" name="Content Placeholder 2"/>
          <p:cNvSpPr>
            <a:spLocks noGrp="1"/>
          </p:cNvSpPr>
          <p:nvPr>
            <p:ph idx="1"/>
          </p:nvPr>
        </p:nvSpPr>
        <p:spPr/>
        <p:txBody>
          <a:bodyPr/>
          <a:lstStyle/>
          <a:p>
            <a:r>
              <a:rPr lang="en-US" sz="2800" dirty="0" smtClean="0"/>
              <a:t>To prevent the spread of invasive plants, fish, and other animals from one body of water to another, clean, drain, and dry your boat between visits to different bodies of water.</a:t>
            </a:r>
          </a:p>
          <a:p>
            <a:r>
              <a:rPr lang="en-US" sz="2800" dirty="0"/>
              <a:t>There are </a:t>
            </a:r>
            <a:r>
              <a:rPr lang="en-US" sz="2800" dirty="0" smtClean="0"/>
              <a:t>specific </a:t>
            </a:r>
            <a:r>
              <a:rPr lang="en-US" sz="2800" dirty="0"/>
              <a:t>drying </a:t>
            </a:r>
            <a:r>
              <a:rPr lang="en-US" sz="2800" dirty="0" smtClean="0"/>
              <a:t>times for each boat. Use www.100thmeridian.org/</a:t>
            </a:r>
            <a:r>
              <a:rPr lang="en-US" sz="2800" dirty="0" err="1" smtClean="0"/>
              <a:t>Emersion.asp</a:t>
            </a:r>
            <a:r>
              <a:rPr lang="en-US" sz="2800" b="1" dirty="0" smtClean="0"/>
              <a:t> </a:t>
            </a:r>
            <a:r>
              <a:rPr lang="en-US" sz="2800" dirty="0"/>
              <a:t>to calculate. </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30</a:t>
            </a:fld>
            <a:endParaRPr lang="en-US" altLang="x-none"/>
          </a:p>
        </p:txBody>
      </p:sp>
    </p:spTree>
    <p:extLst>
      <p:ext uri="{BB962C8B-B14F-4D97-AF65-F5344CB8AC3E}">
        <p14:creationId xmlns:p14="http://schemas.microsoft.com/office/powerpoint/2010/main" val="149260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a:t>
            </a:r>
            <a:endParaRPr lang="en-US" dirty="0"/>
          </a:p>
        </p:txBody>
      </p:sp>
      <p:sp>
        <p:nvSpPr>
          <p:cNvPr id="3" name="Content Placeholder 2"/>
          <p:cNvSpPr>
            <a:spLocks noGrp="1"/>
          </p:cNvSpPr>
          <p:nvPr>
            <p:ph idx="1"/>
          </p:nvPr>
        </p:nvSpPr>
        <p:spPr/>
        <p:txBody>
          <a:bodyPr/>
          <a:lstStyle/>
          <a:p>
            <a:r>
              <a:rPr lang="en-US" sz="2400" dirty="0"/>
              <a:t>Quagga and </a:t>
            </a:r>
            <a:r>
              <a:rPr lang="en-US" sz="2400" dirty="0" smtClean="0"/>
              <a:t>zebra mussel inspections </a:t>
            </a:r>
            <a:r>
              <a:rPr lang="en-US" sz="2400" dirty="0"/>
              <a:t>are determined by county or local </a:t>
            </a:r>
            <a:r>
              <a:rPr lang="en-US" sz="2400" dirty="0" smtClean="0"/>
              <a:t>municipalities. </a:t>
            </a:r>
            <a:r>
              <a:rPr lang="en-US" sz="2400" dirty="0"/>
              <a:t>Boaters should check ahead to see whether boat inspections will be required. </a:t>
            </a:r>
            <a:endParaRPr lang="en-US" sz="2400" dirty="0" smtClean="0"/>
          </a:p>
          <a:p>
            <a:r>
              <a:rPr lang="en-US" sz="2400" dirty="0" smtClean="0"/>
              <a:t>CA-registered vessels are required to pay a Mussel Prevention Fee and display a Mussel Prevention Fee sticker, unless operated exclusively in “marine” (salt) waters.</a:t>
            </a:r>
          </a:p>
          <a:p>
            <a:r>
              <a:rPr lang="en-US" sz="2400" dirty="0" smtClean="0"/>
              <a:t>In the Bay Area and the Delta, “marine” waters are those west of </a:t>
            </a:r>
            <a:r>
              <a:rPr lang="en-US" sz="2400" dirty="0" err="1" smtClean="0"/>
              <a:t>Chipps</a:t>
            </a:r>
            <a:r>
              <a:rPr lang="en-US" sz="2400" dirty="0" smtClean="0"/>
              <a:t> Island.</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31</a:t>
            </a:fld>
            <a:endParaRPr lang="en-US" altLang="x-none"/>
          </a:p>
        </p:txBody>
      </p:sp>
    </p:spTree>
    <p:extLst>
      <p:ext uri="{BB962C8B-B14F-4D97-AF65-F5344CB8AC3E}">
        <p14:creationId xmlns:p14="http://schemas.microsoft.com/office/powerpoint/2010/main" val="1180282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Sewage</a:t>
            </a:r>
            <a:endParaRPr lang="en-US" dirty="0"/>
          </a:p>
        </p:txBody>
      </p:sp>
      <p:sp>
        <p:nvSpPr>
          <p:cNvPr id="3" name="Content Placeholder 2"/>
          <p:cNvSpPr>
            <a:spLocks noGrp="1"/>
          </p:cNvSpPr>
          <p:nvPr>
            <p:ph idx="1"/>
          </p:nvPr>
        </p:nvSpPr>
        <p:spPr/>
        <p:txBody>
          <a:bodyPr/>
          <a:lstStyle/>
          <a:p>
            <a:r>
              <a:rPr lang="en-US" sz="2800" dirty="0"/>
              <a:t>Discharging raw sewage </a:t>
            </a:r>
            <a:r>
              <a:rPr lang="en-US" sz="2800" dirty="0" smtClean="0"/>
              <a:t>into any of California’s </a:t>
            </a:r>
            <a:r>
              <a:rPr lang="en-US" sz="2800" dirty="0"/>
              <a:t>lakes, rivers, reservoirs or coastal waters within three miles of shore </a:t>
            </a:r>
            <a:r>
              <a:rPr lang="en-US" sz="2800" dirty="0" smtClean="0"/>
              <a:t>is prohibited </a:t>
            </a:r>
            <a:r>
              <a:rPr lang="en-US" sz="2800" dirty="0"/>
              <a:t>within U.S. navigable </a:t>
            </a:r>
            <a:r>
              <a:rPr lang="en-US" sz="2800" dirty="0" smtClean="0"/>
              <a:t>waters.</a:t>
            </a:r>
          </a:p>
          <a:p>
            <a:r>
              <a:rPr lang="en-US" sz="2800" dirty="0" smtClean="0"/>
              <a:t>State law </a:t>
            </a:r>
            <a:r>
              <a:rPr lang="en-US" sz="2800" dirty="0"/>
              <a:t>prohibits dumping any human waste (treated or untreated) in a marina, yacht harbor, fresh water lake, or fresh water impoundment, No Discharge </a:t>
            </a:r>
            <a:r>
              <a:rPr lang="en-US" sz="2800" dirty="0" smtClean="0"/>
              <a:t>Zones, </a:t>
            </a:r>
            <a:r>
              <a:rPr lang="en-US" sz="2800" dirty="0"/>
              <a:t>and into rivers that </a:t>
            </a:r>
            <a:r>
              <a:rPr lang="en-US" sz="2800" dirty="0" smtClean="0"/>
              <a:t>do </a:t>
            </a:r>
            <a:r>
              <a:rPr lang="en-US" sz="2800" dirty="0"/>
              <a:t>not support interstate </a:t>
            </a:r>
            <a:r>
              <a:rPr lang="en-US" sz="2800" dirty="0" smtClean="0"/>
              <a:t>traffic.</a:t>
            </a:r>
            <a:endParaRPr lang="en-US" sz="2800" dirty="0" smtClean="0">
              <a:effectLst/>
            </a:endParaRPr>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32</a:t>
            </a:fld>
            <a:endParaRPr lang="en-US" altLang="x-none"/>
          </a:p>
        </p:txBody>
      </p:sp>
    </p:spTree>
    <p:extLst>
      <p:ext uri="{BB962C8B-B14F-4D97-AF65-F5344CB8AC3E}">
        <p14:creationId xmlns:p14="http://schemas.microsoft.com/office/powerpoint/2010/main" val="835955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Sewage</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California’s No Discharge Zones are:</a:t>
            </a:r>
          </a:p>
          <a:p>
            <a:pPr lvl="1"/>
            <a:r>
              <a:rPr lang="en-US" dirty="0" smtClean="0"/>
              <a:t>Lake Tahoe</a:t>
            </a:r>
          </a:p>
          <a:p>
            <a:pPr lvl="1"/>
            <a:r>
              <a:rPr lang="en-US" dirty="0" smtClean="0"/>
              <a:t>Avalon Bay Harbor (Catalina Island)</a:t>
            </a:r>
          </a:p>
          <a:p>
            <a:pPr lvl="1"/>
            <a:r>
              <a:rPr lang="en-US" dirty="0" smtClean="0"/>
              <a:t>Richardson Bay</a:t>
            </a:r>
          </a:p>
          <a:p>
            <a:pPr lvl="1"/>
            <a:r>
              <a:rPr lang="en-US" dirty="0" smtClean="0"/>
              <a:t>Dana Point Harbor, Huntington Harbor, Newport Bay (Upper and Lower), Sunset Bay</a:t>
            </a:r>
          </a:p>
          <a:p>
            <a:pPr lvl="1"/>
            <a:r>
              <a:rPr lang="en-US" dirty="0" smtClean="0"/>
              <a:t>Mission Bay (San Diego), Oceanside Harbor, San Diego Harbor</a:t>
            </a:r>
          </a:p>
          <a:p>
            <a:pPr lvl="1"/>
            <a:r>
              <a:rPr lang="en-US" dirty="0" smtClean="0"/>
              <a:t>Channel Islands Harbor</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33</a:t>
            </a:fld>
            <a:endParaRPr lang="en-US" altLang="x-none"/>
          </a:p>
        </p:txBody>
      </p:sp>
    </p:spTree>
    <p:extLst>
      <p:ext uri="{BB962C8B-B14F-4D97-AF65-F5344CB8AC3E}">
        <p14:creationId xmlns:p14="http://schemas.microsoft.com/office/powerpoint/2010/main" val="113666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Vessel Disposal</a:t>
            </a:r>
            <a:endParaRPr lang="en-US" dirty="0"/>
          </a:p>
        </p:txBody>
      </p:sp>
      <p:sp>
        <p:nvSpPr>
          <p:cNvPr id="3" name="Content Placeholder 2"/>
          <p:cNvSpPr>
            <a:spLocks noGrp="1"/>
          </p:cNvSpPr>
          <p:nvPr>
            <p:ph idx="1"/>
          </p:nvPr>
        </p:nvSpPr>
        <p:spPr/>
        <p:txBody>
          <a:bodyPr/>
          <a:lstStyle/>
          <a:p>
            <a:r>
              <a:rPr lang="en-US" sz="2800" b="1" dirty="0"/>
              <a:t>Never </a:t>
            </a:r>
            <a:r>
              <a:rPr lang="en-US" sz="2800" dirty="0"/>
              <a:t>abandon or sink your vessel to dispose of </a:t>
            </a:r>
            <a:r>
              <a:rPr lang="en-US" sz="2800" dirty="0" smtClean="0"/>
              <a:t>it. It poses </a:t>
            </a:r>
            <a:r>
              <a:rPr lang="en-US" sz="2800" dirty="0"/>
              <a:t>an environmental and navigational hazard on our state’s waterways </a:t>
            </a:r>
            <a:r>
              <a:rPr lang="en-US" sz="2800" dirty="0" smtClean="0"/>
              <a:t>and is </a:t>
            </a:r>
            <a:r>
              <a:rPr lang="en-US" sz="2800" dirty="0"/>
              <a:t>illegal</a:t>
            </a:r>
            <a:r>
              <a:rPr lang="en-US" sz="2800" dirty="0" smtClean="0"/>
              <a:t>.</a:t>
            </a:r>
          </a:p>
          <a:p>
            <a:r>
              <a:rPr lang="en-US" sz="2800" dirty="0"/>
              <a:t>There are several options for proper vessel disposal: donation, recycling, dismantling, and DBW’s Vessel Turn-In </a:t>
            </a:r>
            <a:r>
              <a:rPr lang="en-US" sz="2800" dirty="0" smtClean="0"/>
              <a:t>Program. Visit:</a:t>
            </a:r>
          </a:p>
          <a:p>
            <a:r>
              <a:rPr lang="en-US" sz="2800" dirty="0" err="1" smtClean="0"/>
              <a:t>www.BoatingCleanAndGreen.com</a:t>
            </a:r>
            <a:endParaRPr lang="en-US" sz="2800" dirty="0" smtClean="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34</a:t>
            </a:fld>
            <a:endParaRPr lang="en-US" altLang="x-none"/>
          </a:p>
        </p:txBody>
      </p:sp>
    </p:spTree>
    <p:extLst>
      <p:ext uri="{BB962C8B-B14F-4D97-AF65-F5344CB8AC3E}">
        <p14:creationId xmlns:p14="http://schemas.microsoft.com/office/powerpoint/2010/main" val="588411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sz="2800" dirty="0" smtClean="0"/>
              <a:t>Any questions?</a:t>
            </a:r>
          </a:p>
          <a:p>
            <a:r>
              <a:rPr lang="en-US" sz="2800" dirty="0" smtClean="0"/>
              <a:t>Find other Auxiliary boating courses at </a:t>
            </a:r>
            <a:r>
              <a:rPr lang="en-US" sz="2800" dirty="0" err="1" smtClean="0"/>
              <a:t>www.cgaux.org</a:t>
            </a:r>
            <a:r>
              <a:rPr lang="en-US" sz="2800" dirty="0" smtClean="0"/>
              <a:t>/</a:t>
            </a:r>
            <a:r>
              <a:rPr lang="en-US" sz="2800" dirty="0" err="1" smtClean="0"/>
              <a:t>boatinged</a:t>
            </a:r>
            <a:endParaRPr lang="en-US" sz="2800" dirty="0" smtClean="0"/>
          </a:p>
          <a:p>
            <a:r>
              <a:rPr lang="en-US" sz="2800" dirty="0" smtClean="0"/>
              <a:t>Request a vessel safety check at </a:t>
            </a:r>
            <a:r>
              <a:rPr lang="en-US" sz="2800" dirty="0" err="1" smtClean="0"/>
              <a:t>www.safetyseal.net</a:t>
            </a:r>
            <a:endParaRPr lang="en-US" sz="2800" dirty="0" smtClean="0"/>
          </a:p>
          <a:p>
            <a:r>
              <a:rPr lang="en-US" sz="2800" dirty="0" smtClean="0"/>
              <a:t>Learn more about joining the Auxiliary at: </a:t>
            </a:r>
            <a:r>
              <a:rPr lang="en-US" sz="2800" dirty="0" err="1" smtClean="0"/>
              <a:t>join.cgaux.org</a:t>
            </a:r>
            <a:endParaRPr lang="en-US" sz="2800" dirty="0" smtClean="0"/>
          </a:p>
          <a:p>
            <a:r>
              <a:rPr lang="en-US" sz="2800" dirty="0" smtClean="0"/>
              <a:t>Learn more about mandatory boater education at </a:t>
            </a:r>
            <a:r>
              <a:rPr lang="en-US" sz="2800" dirty="0" err="1" smtClean="0"/>
              <a:t>www.CaliforniaBoaterCard.com</a:t>
            </a:r>
            <a:endParaRPr lang="en-US" sz="2800"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35</a:t>
            </a:fld>
            <a:endParaRPr lang="en-US" altLang="x-none"/>
          </a:p>
        </p:txBody>
      </p:sp>
    </p:spTree>
    <p:extLst>
      <p:ext uri="{BB962C8B-B14F-4D97-AF65-F5344CB8AC3E}">
        <p14:creationId xmlns:p14="http://schemas.microsoft.com/office/powerpoint/2010/main" val="79356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ATONs</a:t>
            </a:r>
            <a:endParaRPr lang="en-US" dirty="0"/>
          </a:p>
        </p:txBody>
      </p:sp>
      <p:sp>
        <p:nvSpPr>
          <p:cNvPr id="3" name="Content Placeholder 2"/>
          <p:cNvSpPr>
            <a:spLocks noGrp="1"/>
          </p:cNvSpPr>
          <p:nvPr>
            <p:ph idx="1"/>
          </p:nvPr>
        </p:nvSpPr>
        <p:spPr>
          <a:xfrm>
            <a:off x="685800" y="1981200"/>
            <a:ext cx="7772400" cy="1676400"/>
          </a:xfrm>
        </p:spPr>
        <p:txBody>
          <a:bodyPr/>
          <a:lstStyle/>
          <a:p>
            <a:r>
              <a:rPr lang="en-US" dirty="0" smtClean="0"/>
              <a:t>For waters entirely within the state, the state uses the California Uniform State Waterway Marking System</a:t>
            </a:r>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4</a:t>
            </a:fld>
            <a:endParaRPr lang="en-US" altLang="x-non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654876"/>
            <a:ext cx="7620000" cy="3050724"/>
          </a:xfrm>
          <a:prstGeom prst="rect">
            <a:avLst/>
          </a:prstGeom>
        </p:spPr>
      </p:pic>
    </p:spTree>
    <p:extLst>
      <p:ext uri="{BB962C8B-B14F-4D97-AF65-F5344CB8AC3E}">
        <p14:creationId xmlns:p14="http://schemas.microsoft.com/office/powerpoint/2010/main" val="120738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ATONs</a:t>
            </a:r>
            <a:endParaRPr lang="en-US" dirty="0"/>
          </a:p>
        </p:txBody>
      </p:sp>
      <p:sp>
        <p:nvSpPr>
          <p:cNvPr id="3" name="Content Placeholder 2"/>
          <p:cNvSpPr>
            <a:spLocks noGrp="1"/>
          </p:cNvSpPr>
          <p:nvPr>
            <p:ph idx="1"/>
          </p:nvPr>
        </p:nvSpPr>
        <p:spPr>
          <a:xfrm>
            <a:off x="685800" y="1981200"/>
            <a:ext cx="7772400" cy="685800"/>
          </a:xfrm>
        </p:spPr>
        <p:txBody>
          <a:bodyPr/>
          <a:lstStyle/>
          <a:p>
            <a:r>
              <a:rPr lang="en-US" dirty="0" smtClean="0"/>
              <a:t>Lateral Markers </a:t>
            </a:r>
            <a:r>
              <a:rPr lang="mr-IN" dirty="0" smtClean="0"/>
              <a:t>–</a:t>
            </a:r>
            <a:r>
              <a:rPr lang="en-US" dirty="0" smtClean="0"/>
              <a:t> Primary Channel</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5</a:t>
            </a:fld>
            <a:endParaRPr lang="en-US"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544953"/>
            <a:ext cx="6172200" cy="4160647"/>
          </a:xfrm>
          <a:prstGeom prst="rect">
            <a:avLst/>
          </a:prstGeom>
        </p:spPr>
      </p:pic>
    </p:spTree>
    <p:extLst>
      <p:ext uri="{BB962C8B-B14F-4D97-AF65-F5344CB8AC3E}">
        <p14:creationId xmlns:p14="http://schemas.microsoft.com/office/powerpoint/2010/main" val="147246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ATONs</a:t>
            </a:r>
            <a:endParaRPr lang="en-US" dirty="0"/>
          </a:p>
        </p:txBody>
      </p:sp>
      <p:sp>
        <p:nvSpPr>
          <p:cNvPr id="3" name="Content Placeholder 2"/>
          <p:cNvSpPr>
            <a:spLocks noGrp="1"/>
          </p:cNvSpPr>
          <p:nvPr>
            <p:ph idx="1"/>
          </p:nvPr>
        </p:nvSpPr>
        <p:spPr>
          <a:xfrm>
            <a:off x="685800" y="1981200"/>
            <a:ext cx="7772400" cy="533400"/>
          </a:xfrm>
        </p:spPr>
        <p:txBody>
          <a:bodyPr/>
          <a:lstStyle/>
          <a:p>
            <a:r>
              <a:rPr lang="en-US" dirty="0" smtClean="0"/>
              <a:t>Lateral Markers </a:t>
            </a:r>
            <a:r>
              <a:rPr lang="mr-IN" dirty="0" smtClean="0"/>
              <a:t>–</a:t>
            </a:r>
            <a:r>
              <a:rPr lang="en-US" dirty="0" smtClean="0"/>
              <a:t> Preferred Channel</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6</a:t>
            </a:fld>
            <a:endParaRPr lang="en-US" altLang="x-non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667000"/>
            <a:ext cx="7772400" cy="3465402"/>
          </a:xfrm>
          <a:prstGeom prst="rect">
            <a:avLst/>
          </a:prstGeom>
        </p:spPr>
      </p:pic>
    </p:spTree>
    <p:extLst>
      <p:ext uri="{BB962C8B-B14F-4D97-AF65-F5344CB8AC3E}">
        <p14:creationId xmlns:p14="http://schemas.microsoft.com/office/powerpoint/2010/main" val="105623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ATONs</a:t>
            </a:r>
            <a:endParaRPr lang="en-US" dirty="0"/>
          </a:p>
        </p:txBody>
      </p:sp>
      <p:sp>
        <p:nvSpPr>
          <p:cNvPr id="3" name="Content Placeholder 2"/>
          <p:cNvSpPr>
            <a:spLocks noGrp="1"/>
          </p:cNvSpPr>
          <p:nvPr>
            <p:ph idx="1"/>
          </p:nvPr>
        </p:nvSpPr>
        <p:spPr>
          <a:xfrm>
            <a:off x="685800" y="1981200"/>
            <a:ext cx="7772400" cy="685800"/>
          </a:xfrm>
        </p:spPr>
        <p:txBody>
          <a:bodyPr/>
          <a:lstStyle/>
          <a:p>
            <a:r>
              <a:rPr lang="en-US" smtClean="0"/>
              <a:t>Information and Regulatory Marks</a:t>
            </a:r>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7</a:t>
            </a:fld>
            <a:endParaRPr lang="en-US"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667000"/>
            <a:ext cx="6172200" cy="3963691"/>
          </a:xfrm>
          <a:prstGeom prst="rect">
            <a:avLst/>
          </a:prstGeom>
        </p:spPr>
      </p:pic>
    </p:spTree>
    <p:extLst>
      <p:ext uri="{BB962C8B-B14F-4D97-AF65-F5344CB8AC3E}">
        <p14:creationId xmlns:p14="http://schemas.microsoft.com/office/powerpoint/2010/main" val="118054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a:t>
            </a:r>
            <a:endParaRPr lang="en-US" dirty="0"/>
          </a:p>
        </p:txBody>
      </p:sp>
      <p:sp>
        <p:nvSpPr>
          <p:cNvPr id="3" name="Content Placeholder 2"/>
          <p:cNvSpPr>
            <a:spLocks noGrp="1"/>
          </p:cNvSpPr>
          <p:nvPr>
            <p:ph idx="1"/>
          </p:nvPr>
        </p:nvSpPr>
        <p:spPr/>
        <p:txBody>
          <a:bodyPr/>
          <a:lstStyle/>
          <a:p>
            <a:r>
              <a:rPr lang="en-US" dirty="0"/>
              <a:t>Every peace </a:t>
            </a:r>
            <a:r>
              <a:rPr lang="en-US" dirty="0" smtClean="0"/>
              <a:t>officer </a:t>
            </a:r>
            <a:r>
              <a:rPr lang="en-US" dirty="0"/>
              <a:t>of the state, city, county, harbor district or other political subdivision of the state is empowered to enforce California boating </a:t>
            </a:r>
            <a:r>
              <a:rPr lang="en-US" dirty="0" smtClean="0"/>
              <a:t>law.</a:t>
            </a:r>
          </a:p>
          <a:p>
            <a:r>
              <a:rPr lang="en-US" dirty="0" smtClean="0"/>
              <a:t>These officers </a:t>
            </a:r>
            <a:r>
              <a:rPr lang="en-US" dirty="0"/>
              <a:t>have the authority to stop and board any vessel where they have probable cause to believe that a violation of law exists. </a:t>
            </a:r>
            <a:endParaRPr lang="en-US" dirty="0" smtClean="0"/>
          </a:p>
          <a:p>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8</a:t>
            </a:fld>
            <a:endParaRPr lang="en-US" altLang="x-none"/>
          </a:p>
        </p:txBody>
      </p:sp>
    </p:spTree>
    <p:extLst>
      <p:ext uri="{BB962C8B-B14F-4D97-AF65-F5344CB8AC3E}">
        <p14:creationId xmlns:p14="http://schemas.microsoft.com/office/powerpoint/2010/main" val="251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a:t>
            </a:r>
            <a:endParaRPr lang="en-US" dirty="0"/>
          </a:p>
        </p:txBody>
      </p:sp>
      <p:sp>
        <p:nvSpPr>
          <p:cNvPr id="3" name="Content Placeholder 2"/>
          <p:cNvSpPr>
            <a:spLocks noGrp="1"/>
          </p:cNvSpPr>
          <p:nvPr>
            <p:ph idx="1"/>
          </p:nvPr>
        </p:nvSpPr>
        <p:spPr/>
        <p:txBody>
          <a:bodyPr/>
          <a:lstStyle/>
          <a:p>
            <a:r>
              <a:rPr lang="en-US" dirty="0" smtClean="0"/>
              <a:t>If you approach or are approached by a law enforcement vessel using its siren or blue light:</a:t>
            </a:r>
          </a:p>
          <a:p>
            <a:pPr lvl="1"/>
            <a:r>
              <a:rPr lang="en-US" dirty="0" smtClean="0"/>
              <a:t>Immediately slow to a speed sufficient only to maintain steerage</a:t>
            </a:r>
          </a:p>
          <a:p>
            <a:pPr lvl="1"/>
            <a:r>
              <a:rPr lang="en-US" dirty="0" smtClean="0"/>
              <a:t>Alter your course to avoid interfering with the law enforcement vessel</a:t>
            </a:r>
          </a:p>
          <a:p>
            <a:pPr lvl="1"/>
            <a:r>
              <a:rPr lang="en-US" dirty="0" smtClean="0"/>
              <a:t>Unless otherwise directed, proceed at the reduced speed until beyond the law enforcement vessel’s area of operation</a:t>
            </a:r>
          </a:p>
          <a:p>
            <a:pPr lvl="1"/>
            <a:endParaRPr lang="en-US" dirty="0"/>
          </a:p>
        </p:txBody>
      </p:sp>
      <p:sp>
        <p:nvSpPr>
          <p:cNvPr id="4" name="Slide Number Placeholder 3"/>
          <p:cNvSpPr>
            <a:spLocks noGrp="1"/>
          </p:cNvSpPr>
          <p:nvPr>
            <p:ph type="sldNum" sz="quarter" idx="12"/>
          </p:nvPr>
        </p:nvSpPr>
        <p:spPr/>
        <p:txBody>
          <a:bodyPr/>
          <a:lstStyle/>
          <a:p>
            <a:fld id="{6BA64208-401D-364A-B2D4-877A89510A5A}" type="slidenum">
              <a:rPr lang="en-US" altLang="x-none" smtClean="0"/>
              <a:pPr/>
              <a:t>9</a:t>
            </a:fld>
            <a:endParaRPr lang="en-US" altLang="x-none"/>
          </a:p>
        </p:txBody>
      </p:sp>
    </p:spTree>
    <p:extLst>
      <p:ext uri="{BB962C8B-B14F-4D97-AF65-F5344CB8AC3E}">
        <p14:creationId xmlns:p14="http://schemas.microsoft.com/office/powerpoint/2010/main" val="237766664"/>
      </p:ext>
    </p:extLst>
  </p:cSld>
  <p:clrMapOvr>
    <a:masterClrMapping/>
  </p:clrMapOvr>
</p:sld>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Times New Roman"/>
        <a:cs typeface="Times New Roman"/>
      </a:majorFont>
      <a:minorFont>
        <a:latin typeface="Arial"/>
        <a:ea typeface="Times New Roman"/>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TotalTime>
  <Words>2059</Words>
  <Application>Microsoft Macintosh PowerPoint</Application>
  <PresentationFormat>On-screen Show (4:3)</PresentationFormat>
  <Paragraphs>182</Paragraphs>
  <Slides>35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 Black</vt:lpstr>
      <vt:lpstr>Times New Roman</vt:lpstr>
      <vt:lpstr>Arial</vt:lpstr>
      <vt:lpstr>Office Theme</vt:lpstr>
      <vt:lpstr>California Supplement</vt:lpstr>
      <vt:lpstr>Boater Card</vt:lpstr>
      <vt:lpstr>Vessel Registration</vt:lpstr>
      <vt:lpstr>California ATONs</vt:lpstr>
      <vt:lpstr>California ATONs</vt:lpstr>
      <vt:lpstr>California ATONs</vt:lpstr>
      <vt:lpstr>California ATONs</vt:lpstr>
      <vt:lpstr>Law Enforcement</vt:lpstr>
      <vt:lpstr>Law Enforcement</vt:lpstr>
      <vt:lpstr>Trailering</vt:lpstr>
      <vt:lpstr>Age Restrictions</vt:lpstr>
      <vt:lpstr>Speed</vt:lpstr>
      <vt:lpstr>Teak Surfing</vt:lpstr>
      <vt:lpstr>Carbon Monoxide Poisoning</vt:lpstr>
      <vt:lpstr>Teak Surfing</vt:lpstr>
      <vt:lpstr>Reckless or Negligent Operation</vt:lpstr>
      <vt:lpstr>Hit-and-Run Accidents</vt:lpstr>
      <vt:lpstr>Intoxication</vt:lpstr>
      <vt:lpstr>Intoxication</vt:lpstr>
      <vt:lpstr>Intoxication</vt:lpstr>
      <vt:lpstr>Personal Watercraft</vt:lpstr>
      <vt:lpstr>Water Skiing &amp; Towing</vt:lpstr>
      <vt:lpstr>Ski / Towing Flag</vt:lpstr>
      <vt:lpstr>Towing Tips - Start</vt:lpstr>
      <vt:lpstr>Towing Tips - Pickup</vt:lpstr>
      <vt:lpstr>Towing Signals</vt:lpstr>
      <vt:lpstr>Accident Reporting</vt:lpstr>
      <vt:lpstr>False Search and Rescue Calls</vt:lpstr>
      <vt:lpstr>Green Boating</vt:lpstr>
      <vt:lpstr>Invasive Species</vt:lpstr>
      <vt:lpstr>Invasive Species</vt:lpstr>
      <vt:lpstr>Sewage</vt:lpstr>
      <vt:lpstr>Sewage</vt:lpstr>
      <vt:lpstr>Vessel Disposal</vt:lpstr>
      <vt:lpstr>Thank you!</vt:lpstr>
    </vt:vector>
  </TitlesOfParts>
  <Company>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Robin Freeman</dc:creator>
  <cp:lastModifiedBy>Sean Harvey</cp:lastModifiedBy>
  <cp:revision>24</cp:revision>
  <dcterms:created xsi:type="dcterms:W3CDTF">2005-09-26T18:22:38Z</dcterms:created>
  <dcterms:modified xsi:type="dcterms:W3CDTF">2017-03-14T19:06:42Z</dcterms:modified>
</cp:coreProperties>
</file>