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3/17/2013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3/17/2013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2013 TCT Refresher Session	</a:t>
            </a:r>
            <a:endParaRPr lang="en-US" dirty="0"/>
          </a:p>
        </p:txBody>
      </p:sp>
      <p:sp>
        <p:nvSpPr>
          <p:cNvPr id="3" name="Subtitle 2"/>
          <p:cNvSpPr>
            <a:spLocks noGrp="1"/>
          </p:cNvSpPr>
          <p:nvPr>
            <p:ph type="subTitle" idx="1"/>
          </p:nvPr>
        </p:nvSpPr>
        <p:spPr/>
        <p:txBody>
          <a:bodyPr/>
          <a:lstStyle/>
          <a:p>
            <a:r>
              <a:rPr lang="en-US" dirty="0" smtClean="0"/>
              <a:t>USCG Auxiliary district eleven northern region</a:t>
            </a:r>
            <a:endParaRPr lang="en-US" dirty="0"/>
          </a:p>
        </p:txBody>
      </p:sp>
    </p:spTree>
    <p:extLst>
      <p:ext uri="{BB962C8B-B14F-4D97-AF65-F5344CB8AC3E}">
        <p14:creationId xmlns:p14="http://schemas.microsoft.com/office/powerpoint/2010/main" val="3629024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Leadersip</a:t>
            </a:r>
            <a:r>
              <a:rPr lang="en-US" dirty="0" smtClean="0"/>
              <a:t>- Who’s in Charge?</a:t>
            </a:r>
            <a:endParaRPr lang="en-US" dirty="0"/>
          </a:p>
        </p:txBody>
      </p:sp>
      <p:sp>
        <p:nvSpPr>
          <p:cNvPr id="7" name="Content Placeholder 6"/>
          <p:cNvSpPr>
            <a:spLocks noGrp="1"/>
          </p:cNvSpPr>
          <p:nvPr>
            <p:ph idx="1"/>
          </p:nvPr>
        </p:nvSpPr>
        <p:spPr/>
        <p:txBody>
          <a:bodyPr/>
          <a:lstStyle/>
          <a:p>
            <a:r>
              <a:rPr lang="en-US" dirty="0" smtClean="0"/>
              <a:t>Leadership is not about giving orders.</a:t>
            </a:r>
          </a:p>
          <a:p>
            <a:r>
              <a:rPr lang="en-US" dirty="0" smtClean="0"/>
              <a:t>Leaders do find ways to obtain the willing participation of others towards accomplishing a goal.</a:t>
            </a:r>
          </a:p>
          <a:p>
            <a:r>
              <a:rPr lang="en-US" dirty="0" smtClean="0"/>
              <a:t>Remember that the goal must be aligned with current policies and the mission at hand.</a:t>
            </a:r>
          </a:p>
          <a:p>
            <a:r>
              <a:rPr lang="en-US" dirty="0" smtClean="0"/>
              <a:t>As Volunteers, we cannot “order” anyone to do anything. We have to have respect and trust of our shipmates to make things work. </a:t>
            </a:r>
            <a:endParaRPr lang="en-US" dirty="0"/>
          </a:p>
        </p:txBody>
      </p:sp>
    </p:spTree>
    <p:extLst>
      <p:ext uri="{BB962C8B-B14F-4D97-AF65-F5344CB8AC3E}">
        <p14:creationId xmlns:p14="http://schemas.microsoft.com/office/powerpoint/2010/main" val="1178524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Assertiveness</a:t>
            </a:r>
            <a:endParaRPr lang="en-US" dirty="0"/>
          </a:p>
        </p:txBody>
      </p:sp>
      <p:sp>
        <p:nvSpPr>
          <p:cNvPr id="4" name="Text Placeholder 3"/>
          <p:cNvSpPr>
            <a:spLocks noGrp="1"/>
          </p:cNvSpPr>
          <p:nvPr>
            <p:ph type="body" idx="1"/>
          </p:nvPr>
        </p:nvSpPr>
        <p:spPr/>
        <p:txBody>
          <a:bodyPr/>
          <a:lstStyle/>
          <a:p>
            <a:r>
              <a:rPr lang="en-US" dirty="0" smtClean="0"/>
              <a:t>Is….</a:t>
            </a:r>
            <a:endParaRPr lang="en-US" dirty="0"/>
          </a:p>
        </p:txBody>
      </p:sp>
      <p:sp>
        <p:nvSpPr>
          <p:cNvPr id="5" name="Content Placeholder 4"/>
          <p:cNvSpPr>
            <a:spLocks noGrp="1"/>
          </p:cNvSpPr>
          <p:nvPr>
            <p:ph sz="half" idx="2"/>
          </p:nvPr>
        </p:nvSpPr>
        <p:spPr/>
        <p:txBody>
          <a:bodyPr/>
          <a:lstStyle/>
          <a:p>
            <a:r>
              <a:rPr lang="en-US" dirty="0" smtClean="0"/>
              <a:t>Caring about the mission outcome, how the Coast Guard and Auxiliary is regarded among the boating public.</a:t>
            </a:r>
          </a:p>
          <a:p>
            <a:r>
              <a:rPr lang="en-US" dirty="0" smtClean="0"/>
              <a:t>Speaking up when something doesn’t seem right, even if you can’t quite figure out what is wrong. Think funny smells in a cockpit.</a:t>
            </a:r>
          </a:p>
          <a:p>
            <a:r>
              <a:rPr lang="en-US" dirty="0" smtClean="0"/>
              <a:t>Seeking resolution when conflicting information or opinions are present. </a:t>
            </a:r>
            <a:endParaRPr lang="en-US" dirty="0"/>
          </a:p>
        </p:txBody>
      </p:sp>
      <p:sp>
        <p:nvSpPr>
          <p:cNvPr id="6" name="Text Placeholder 5"/>
          <p:cNvSpPr>
            <a:spLocks noGrp="1"/>
          </p:cNvSpPr>
          <p:nvPr>
            <p:ph type="body" sz="quarter" idx="3"/>
          </p:nvPr>
        </p:nvSpPr>
        <p:spPr/>
        <p:txBody>
          <a:bodyPr/>
          <a:lstStyle/>
          <a:p>
            <a:r>
              <a:rPr lang="en-US" dirty="0" smtClean="0"/>
              <a:t>Isn’t…</a:t>
            </a:r>
            <a:endParaRPr lang="en-US" dirty="0"/>
          </a:p>
        </p:txBody>
      </p:sp>
      <p:sp>
        <p:nvSpPr>
          <p:cNvPr id="7" name="Content Placeholder 6"/>
          <p:cNvSpPr>
            <a:spLocks noGrp="1"/>
          </p:cNvSpPr>
          <p:nvPr>
            <p:ph sz="quarter" idx="4"/>
          </p:nvPr>
        </p:nvSpPr>
        <p:spPr/>
        <p:txBody>
          <a:bodyPr/>
          <a:lstStyle/>
          <a:p>
            <a:r>
              <a:rPr lang="en-US" dirty="0" smtClean="0"/>
              <a:t>Being the “Alpha Dog” and calling all the shots.</a:t>
            </a:r>
          </a:p>
          <a:p>
            <a:r>
              <a:rPr lang="en-US" dirty="0" smtClean="0"/>
              <a:t>Only a privilege of the experienced, or a perk that comes with seniority in the organization.</a:t>
            </a:r>
          </a:p>
          <a:p>
            <a:r>
              <a:rPr lang="en-US" dirty="0" smtClean="0"/>
              <a:t>Caring about how </a:t>
            </a:r>
            <a:r>
              <a:rPr lang="en-US" u="sng" dirty="0" smtClean="0"/>
              <a:t>you</a:t>
            </a:r>
            <a:r>
              <a:rPr lang="en-US" dirty="0" smtClean="0"/>
              <a:t> will be perceived by your peers or others. </a:t>
            </a:r>
            <a:endParaRPr lang="en-US" dirty="0"/>
          </a:p>
        </p:txBody>
      </p:sp>
    </p:spTree>
    <p:extLst>
      <p:ext uri="{BB962C8B-B14F-4D97-AF65-F5344CB8AC3E}">
        <p14:creationId xmlns:p14="http://schemas.microsoft.com/office/powerpoint/2010/main" val="26887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Analysis</a:t>
            </a:r>
            <a:endParaRPr lang="en-US" dirty="0"/>
          </a:p>
        </p:txBody>
      </p:sp>
      <p:sp>
        <p:nvSpPr>
          <p:cNvPr id="7" name="Content Placeholder 6"/>
          <p:cNvSpPr>
            <a:spLocks noGrp="1"/>
          </p:cNvSpPr>
          <p:nvPr>
            <p:ph idx="1"/>
          </p:nvPr>
        </p:nvSpPr>
        <p:spPr/>
        <p:txBody>
          <a:bodyPr/>
          <a:lstStyle/>
          <a:p>
            <a:r>
              <a:rPr lang="en-US" dirty="0" smtClean="0"/>
              <a:t>Making a plan, and then a plan for when that first plan fails. A plan feeds “When/Then” thinking instead of relying on “If/Then” thinking.</a:t>
            </a:r>
          </a:p>
          <a:p>
            <a:r>
              <a:rPr lang="en-US" dirty="0" smtClean="0"/>
              <a:t>Organize your team and equipment. Allocate  time to make sure you communicate contingency plans to your most precious resource, your crew.</a:t>
            </a:r>
          </a:p>
          <a:p>
            <a:r>
              <a:rPr lang="en-US" dirty="0" smtClean="0"/>
              <a:t>Identify the key tasks and critical decision points that lay ahead.</a:t>
            </a:r>
          </a:p>
          <a:p>
            <a:r>
              <a:rPr lang="en-US" dirty="0" smtClean="0"/>
              <a:t>Brief it, Brief, Brief it. Remember that very few Auxiliary Missions require hasty planning.</a:t>
            </a:r>
            <a:endParaRPr lang="en-US" dirty="0"/>
          </a:p>
        </p:txBody>
      </p:sp>
    </p:spTree>
    <p:extLst>
      <p:ext uri="{BB962C8B-B14F-4D97-AF65-F5344CB8AC3E}">
        <p14:creationId xmlns:p14="http://schemas.microsoft.com/office/powerpoint/2010/main" val="2090772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a:t>
            </a:r>
            <a:endParaRPr lang="en-US" dirty="0"/>
          </a:p>
        </p:txBody>
      </p:sp>
      <p:sp>
        <p:nvSpPr>
          <p:cNvPr id="3" name="Content Placeholder 2"/>
          <p:cNvSpPr>
            <a:spLocks noGrp="1"/>
          </p:cNvSpPr>
          <p:nvPr>
            <p:ph idx="1"/>
          </p:nvPr>
        </p:nvSpPr>
        <p:spPr/>
        <p:txBody>
          <a:bodyPr/>
          <a:lstStyle/>
          <a:p>
            <a:r>
              <a:rPr lang="en-US" dirty="0" smtClean="0"/>
              <a:t>The Heart of TCT</a:t>
            </a:r>
          </a:p>
          <a:p>
            <a:r>
              <a:rPr lang="en-US" dirty="0" smtClean="0"/>
              <a:t>The other critical skills feed the decision-making process:</a:t>
            </a:r>
          </a:p>
          <a:p>
            <a:pPr lvl="1"/>
            <a:r>
              <a:rPr lang="en-US" dirty="0" smtClean="0"/>
              <a:t>Gather information (SA)</a:t>
            </a:r>
          </a:p>
          <a:p>
            <a:pPr lvl="1"/>
            <a:r>
              <a:rPr lang="en-US" dirty="0" smtClean="0"/>
              <a:t>Analyze the information (MA)</a:t>
            </a:r>
          </a:p>
          <a:p>
            <a:pPr lvl="1"/>
            <a:r>
              <a:rPr lang="en-US" dirty="0" smtClean="0"/>
              <a:t>Identify Alternatives (A&amp;F)</a:t>
            </a:r>
          </a:p>
          <a:p>
            <a:pPr lvl="1"/>
            <a:r>
              <a:rPr lang="en-US" dirty="0" smtClean="0"/>
              <a:t>Select the alternative that meets the mission goals consistent with policy (Leadership)</a:t>
            </a:r>
          </a:p>
          <a:p>
            <a:pPr lvl="1"/>
            <a:r>
              <a:rPr lang="en-US" dirty="0" smtClean="0"/>
              <a:t>Monitor the outcome, start gathering information for the next decision point</a:t>
            </a:r>
            <a:endParaRPr lang="en-US" dirty="0"/>
          </a:p>
        </p:txBody>
      </p:sp>
    </p:spTree>
    <p:extLst>
      <p:ext uri="{BB962C8B-B14F-4D97-AF65-F5344CB8AC3E}">
        <p14:creationId xmlns:p14="http://schemas.microsoft.com/office/powerpoint/2010/main" val="259009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Participant Session</a:t>
            </a:r>
            <a:endParaRPr lang="en-US" dirty="0"/>
          </a:p>
        </p:txBody>
      </p:sp>
      <p:sp>
        <p:nvSpPr>
          <p:cNvPr id="5" name="Text Placeholder 4"/>
          <p:cNvSpPr>
            <a:spLocks noGrp="1"/>
          </p:cNvSpPr>
          <p:nvPr>
            <p:ph type="body" idx="1"/>
          </p:nvPr>
        </p:nvSpPr>
        <p:spPr/>
        <p:txBody>
          <a:bodyPr/>
          <a:lstStyle/>
          <a:p>
            <a:r>
              <a:rPr lang="en-US" dirty="0" smtClean="0"/>
              <a:t>A breezy day in New York lower bay</a:t>
            </a:r>
            <a:endParaRPr lang="en-US" dirty="0"/>
          </a:p>
        </p:txBody>
      </p:sp>
    </p:spTree>
    <p:extLst>
      <p:ext uri="{BB962C8B-B14F-4D97-AF65-F5344CB8AC3E}">
        <p14:creationId xmlns:p14="http://schemas.microsoft.com/office/powerpoint/2010/main" val="96473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Breezy Day in NY Bay</a:t>
            </a:r>
            <a:endParaRPr lang="en-US" dirty="0"/>
          </a:p>
        </p:txBody>
      </p:sp>
      <p:sp>
        <p:nvSpPr>
          <p:cNvPr id="5" name="Content Placeholder 4"/>
          <p:cNvSpPr>
            <a:spLocks noGrp="1"/>
          </p:cNvSpPr>
          <p:nvPr>
            <p:ph idx="1"/>
          </p:nvPr>
        </p:nvSpPr>
        <p:spPr/>
        <p:txBody>
          <a:bodyPr/>
          <a:lstStyle/>
          <a:p>
            <a:r>
              <a:rPr lang="en-US" b="1" dirty="0" smtClean="0"/>
              <a:t>Mission: </a:t>
            </a:r>
            <a:r>
              <a:rPr lang="en-US" dirty="0" smtClean="0"/>
              <a:t>Assist with safety zone for Atlantic Highlands Bay Day Regatta and swim. Safety and crowd control duties. Several celebrities scheduled to participate in the regatta.</a:t>
            </a:r>
          </a:p>
          <a:p>
            <a:r>
              <a:rPr lang="en-US" b="1" dirty="0" smtClean="0"/>
              <a:t>Facility: </a:t>
            </a:r>
            <a:r>
              <a:rPr lang="en-US" dirty="0" smtClean="0"/>
              <a:t>27 Foot Zodiac RHIB, walk around center console, 200 HP outboard. </a:t>
            </a:r>
            <a:r>
              <a:rPr lang="en-US" dirty="0" err="1" smtClean="0"/>
              <a:t>Furuno</a:t>
            </a:r>
            <a:r>
              <a:rPr lang="en-US" dirty="0" smtClean="0"/>
              <a:t> NAVNET system, one mounted VHF, one H/H VHF.</a:t>
            </a:r>
          </a:p>
          <a:p>
            <a:r>
              <a:rPr lang="en-US" b="1" dirty="0" smtClean="0"/>
              <a:t>Crew: </a:t>
            </a:r>
            <a:r>
              <a:rPr lang="en-US" dirty="0" smtClean="0"/>
              <a:t>Ed, Coxswain, 14 years boat crew, 10 as coxswain.</a:t>
            </a:r>
          </a:p>
          <a:p>
            <a:pPr marL="0" indent="0">
              <a:buNone/>
            </a:pPr>
            <a:r>
              <a:rPr lang="en-US" b="1" dirty="0"/>
              <a:t>	</a:t>
            </a:r>
            <a:r>
              <a:rPr lang="en-US" dirty="0" smtClean="0"/>
              <a:t>Bill, Crew, Facility Owner, 3 years as crew, breaking in Coxswain.</a:t>
            </a:r>
          </a:p>
          <a:p>
            <a:pPr marL="0" indent="0">
              <a:buNone/>
            </a:pPr>
            <a:r>
              <a:rPr lang="en-US" b="1" dirty="0"/>
              <a:t>	</a:t>
            </a:r>
            <a:r>
              <a:rPr lang="en-US" dirty="0" smtClean="0"/>
              <a:t>Susan, Crew, 7 years experience</a:t>
            </a:r>
          </a:p>
          <a:p>
            <a:pPr marL="0" indent="0">
              <a:buNone/>
            </a:pPr>
            <a:r>
              <a:rPr lang="en-US" b="1" dirty="0"/>
              <a:t>	</a:t>
            </a:r>
            <a:r>
              <a:rPr lang="en-US" dirty="0" smtClean="0"/>
              <a:t>Howard, 15 years experience, new to area though.</a:t>
            </a:r>
            <a:endParaRPr lang="en-US" b="1" dirty="0"/>
          </a:p>
        </p:txBody>
      </p:sp>
    </p:spTree>
    <p:extLst>
      <p:ext uri="{BB962C8B-B14F-4D97-AF65-F5344CB8AC3E}">
        <p14:creationId xmlns:p14="http://schemas.microsoft.com/office/powerpoint/2010/main" val="315324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Breezy Day in NY Bay</a:t>
            </a:r>
            <a:endParaRPr lang="en-US" dirty="0"/>
          </a:p>
        </p:txBody>
      </p:sp>
      <p:sp>
        <p:nvSpPr>
          <p:cNvPr id="3" name="Content Placeholder 2"/>
          <p:cNvSpPr>
            <a:spLocks noGrp="1"/>
          </p:cNvSpPr>
          <p:nvPr>
            <p:ph idx="1"/>
          </p:nvPr>
        </p:nvSpPr>
        <p:spPr/>
        <p:txBody>
          <a:bodyPr/>
          <a:lstStyle/>
          <a:p>
            <a:r>
              <a:rPr lang="en-US" b="1" dirty="0" smtClean="0"/>
              <a:t>Weather:</a:t>
            </a:r>
          </a:p>
          <a:p>
            <a:pPr lvl="1"/>
            <a:r>
              <a:rPr lang="en-US" dirty="0" smtClean="0"/>
              <a:t>88F and Hazy</a:t>
            </a:r>
          </a:p>
          <a:p>
            <a:pPr lvl="1"/>
            <a:r>
              <a:rPr lang="en-US" dirty="0" smtClean="0"/>
              <a:t>Winds NW 15kts, gusting to 20kts.</a:t>
            </a:r>
          </a:p>
          <a:p>
            <a:pPr lvl="1"/>
            <a:r>
              <a:rPr lang="en-US" dirty="0" smtClean="0"/>
              <a:t>Humid</a:t>
            </a:r>
          </a:p>
          <a:p>
            <a:pPr lvl="1"/>
            <a:r>
              <a:rPr lang="en-US" dirty="0" smtClean="0"/>
              <a:t>Low Tide at 1032 hours local</a:t>
            </a:r>
          </a:p>
          <a:p>
            <a:pPr lvl="1"/>
            <a:r>
              <a:rPr lang="en-US" dirty="0" smtClean="0"/>
              <a:t>Water Temp 69F</a:t>
            </a:r>
          </a:p>
          <a:p>
            <a:pPr lvl="1"/>
            <a:endParaRPr lang="en-US" dirty="0"/>
          </a:p>
          <a:p>
            <a:r>
              <a:rPr lang="en-US" b="1" dirty="0" smtClean="0"/>
              <a:t>Location:</a:t>
            </a:r>
          </a:p>
          <a:p>
            <a:pPr lvl="1"/>
            <a:r>
              <a:rPr lang="en-US" dirty="0" smtClean="0"/>
              <a:t>Lower New York Harbor, North of Atlantic Highlands Municipal Marina</a:t>
            </a:r>
          </a:p>
        </p:txBody>
      </p:sp>
    </p:spTree>
    <p:extLst>
      <p:ext uri="{BB962C8B-B14F-4D97-AF65-F5344CB8AC3E}">
        <p14:creationId xmlns:p14="http://schemas.microsoft.com/office/powerpoint/2010/main" val="1427414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Breezy Day in NY Bay</a:t>
            </a:r>
            <a:endParaRPr lang="en-US" dirty="0"/>
          </a:p>
        </p:txBody>
      </p:sp>
      <p:sp>
        <p:nvSpPr>
          <p:cNvPr id="3" name="Content Placeholder 2"/>
          <p:cNvSpPr>
            <a:spLocks noGrp="1"/>
          </p:cNvSpPr>
          <p:nvPr>
            <p:ph idx="1"/>
          </p:nvPr>
        </p:nvSpPr>
        <p:spPr/>
        <p:txBody>
          <a:bodyPr/>
          <a:lstStyle/>
          <a:p>
            <a:r>
              <a:rPr lang="en-US" dirty="0" smtClean="0"/>
              <a:t>Experienced Auxiliary Boat Crew from D1S</a:t>
            </a:r>
          </a:p>
          <a:p>
            <a:r>
              <a:rPr lang="en-US" dirty="0" smtClean="0"/>
              <a:t>Assigned to maintain a safety zone during celebrity sailing regatta and fund-raising swim</a:t>
            </a:r>
          </a:p>
          <a:p>
            <a:r>
              <a:rPr lang="en-US" dirty="0" smtClean="0"/>
              <a:t>Three Auxiliary Vessels and one Active Duty CG RBS tasked by SECTOR New York, Coxswain of RBS serves as PATCOM.</a:t>
            </a:r>
          </a:p>
          <a:p>
            <a:r>
              <a:rPr lang="en-US" dirty="0" smtClean="0"/>
              <a:t>Following regatta north of the marina </a:t>
            </a:r>
            <a:r>
              <a:rPr lang="en-US" dirty="0" err="1" smtClean="0"/>
              <a:t>breakwall</a:t>
            </a:r>
            <a:r>
              <a:rPr lang="en-US" dirty="0" smtClean="0"/>
              <a:t>, swimmers will depart from marina pier 4 and swim around the </a:t>
            </a:r>
            <a:r>
              <a:rPr lang="en-US" dirty="0" err="1" smtClean="0"/>
              <a:t>breakwall</a:t>
            </a:r>
            <a:r>
              <a:rPr lang="en-US" dirty="0" smtClean="0"/>
              <a:t> to Atlantic Highlands Yacht Club.</a:t>
            </a:r>
            <a:endParaRPr lang="en-US" dirty="0"/>
          </a:p>
        </p:txBody>
      </p:sp>
    </p:spTree>
    <p:extLst>
      <p:ext uri="{BB962C8B-B14F-4D97-AF65-F5344CB8AC3E}">
        <p14:creationId xmlns:p14="http://schemas.microsoft.com/office/powerpoint/2010/main" val="330919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Breezy Day in NY Bay</a:t>
            </a:r>
          </a:p>
        </p:txBody>
      </p:sp>
      <p:sp>
        <p:nvSpPr>
          <p:cNvPr id="3" name="Content Placeholder 2"/>
          <p:cNvSpPr>
            <a:spLocks noGrp="1"/>
          </p:cNvSpPr>
          <p:nvPr>
            <p:ph idx="1"/>
          </p:nvPr>
        </p:nvSpPr>
        <p:spPr/>
        <p:txBody>
          <a:bodyPr/>
          <a:lstStyle/>
          <a:p>
            <a:r>
              <a:rPr lang="en-US" dirty="0" smtClean="0"/>
              <a:t>Prior to leaving his house, an hour before arriving at the marina, Ed fills out the GAR worksheet.</a:t>
            </a:r>
          </a:p>
          <a:p>
            <a:r>
              <a:rPr lang="en-US" dirty="0" smtClean="0"/>
              <a:t>As the break in Coxswain, Bill conducts the underway brief for the crew and assigns tasks for departing. Feeling a bit rushed, Ed calls SECNY via cell phone to advise them of his GAR score of 12. The crew dons Type III PFD’s and SAR vests.</a:t>
            </a:r>
          </a:p>
          <a:p>
            <a:r>
              <a:rPr lang="en-US" dirty="0" smtClean="0"/>
              <a:t>SECNY Watch stander reminds Ed to contact PATCOM on VHF-21 once he gets on scene.</a:t>
            </a:r>
          </a:p>
          <a:p>
            <a:r>
              <a:rPr lang="en-US" dirty="0" smtClean="0"/>
              <a:t>Once underway, the noise of the wind, combined with the engine noise makes the installed radio difficult to hear. Howard has the H/H VHF in his SAR Vest pocket.</a:t>
            </a:r>
          </a:p>
          <a:p>
            <a:endParaRPr lang="en-US" dirty="0" smtClean="0"/>
          </a:p>
          <a:p>
            <a:endParaRPr lang="en-US" dirty="0"/>
          </a:p>
        </p:txBody>
      </p:sp>
    </p:spTree>
    <p:extLst>
      <p:ext uri="{BB962C8B-B14F-4D97-AF65-F5344CB8AC3E}">
        <p14:creationId xmlns:p14="http://schemas.microsoft.com/office/powerpoint/2010/main" val="3920997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Breezy Day in NY Bay</a:t>
            </a:r>
          </a:p>
        </p:txBody>
      </p:sp>
      <p:sp>
        <p:nvSpPr>
          <p:cNvPr id="3" name="Content Placeholder 2"/>
          <p:cNvSpPr>
            <a:spLocks noGrp="1"/>
          </p:cNvSpPr>
          <p:nvPr>
            <p:ph idx="1"/>
          </p:nvPr>
        </p:nvSpPr>
        <p:spPr/>
        <p:txBody>
          <a:bodyPr/>
          <a:lstStyle/>
          <a:p>
            <a:r>
              <a:rPr lang="en-US" dirty="0" smtClean="0"/>
              <a:t>The crew arrives on scene at the west end of the regatta course. Traffic is heavy in vicinity of the course and the crew gets to work advising a group of fishermen that a COTP safety zone is about to go up.</a:t>
            </a:r>
          </a:p>
          <a:p>
            <a:r>
              <a:rPr lang="en-US" dirty="0" smtClean="0"/>
              <a:t>About forty minutes after arriving on scene, the CG RBS pulls alongside. The coxswain seems agitated and asks if the Aux crew is having radio issues. He tells Ed that he’s been trying to call them on VHF-21 for thirty minutes.</a:t>
            </a:r>
          </a:p>
          <a:p>
            <a:r>
              <a:rPr lang="en-US" dirty="0" smtClean="0"/>
              <a:t>Embarrassed, Ed apologizes. Conducts a radio check on VHF-21 and checks in with PATCOM. Once the RBS departs, he chastises Howard for not having the Handheld VHF set to VHF-21, a common practice in this AOR. </a:t>
            </a:r>
            <a:endParaRPr lang="en-US" dirty="0"/>
          </a:p>
        </p:txBody>
      </p:sp>
    </p:spTree>
    <p:extLst>
      <p:ext uri="{BB962C8B-B14F-4D97-AF65-F5344CB8AC3E}">
        <p14:creationId xmlns:p14="http://schemas.microsoft.com/office/powerpoint/2010/main" val="300026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TCT Elements in Review- Operational Risk Management</a:t>
            </a:r>
            <a:endParaRPr lang="en-US" dirty="0"/>
          </a:p>
        </p:txBody>
      </p:sp>
      <p:sp>
        <p:nvSpPr>
          <p:cNvPr id="3" name="Content Placeholder 2"/>
          <p:cNvSpPr>
            <a:spLocks noGrp="1"/>
          </p:cNvSpPr>
          <p:nvPr>
            <p:ph idx="1"/>
          </p:nvPr>
        </p:nvSpPr>
        <p:spPr/>
        <p:txBody>
          <a:bodyPr/>
          <a:lstStyle/>
          <a:p>
            <a:pPr marL="0" indent="0">
              <a:buNone/>
            </a:pPr>
            <a:r>
              <a:rPr lang="en-US" sz="2400" dirty="0" smtClean="0"/>
              <a:t>Accept No Unnecessary Risk</a:t>
            </a:r>
          </a:p>
          <a:p>
            <a:pPr marL="0" indent="0">
              <a:buNone/>
            </a:pPr>
            <a:r>
              <a:rPr lang="en-US" sz="2400" dirty="0" smtClean="0"/>
              <a:t>Accept Necessary Risks only when Benefit outweigh Costs…Warranted Effort</a:t>
            </a:r>
          </a:p>
          <a:p>
            <a:pPr marL="0" indent="0">
              <a:buNone/>
            </a:pPr>
            <a:r>
              <a:rPr lang="en-US" sz="2400" dirty="0" smtClean="0"/>
              <a:t>Risk Decisions must be made at the Appropriate Level</a:t>
            </a:r>
          </a:p>
          <a:p>
            <a:pPr marL="0" indent="0">
              <a:buNone/>
            </a:pPr>
            <a:endParaRPr lang="en-US" dirty="0"/>
          </a:p>
          <a:p>
            <a:pPr marL="0" indent="0">
              <a:buNone/>
            </a:pPr>
            <a:r>
              <a:rPr lang="en-US" dirty="0" smtClean="0"/>
              <a:t>ORM doesn’t stop at the pier. Crews shall continually assess the conditions surrounding the Sortie, be mentally prepared to end the mission when risk outweighs gain.  </a:t>
            </a:r>
            <a:endParaRPr lang="en-US" dirty="0"/>
          </a:p>
        </p:txBody>
      </p:sp>
    </p:spTree>
    <p:extLst>
      <p:ext uri="{BB962C8B-B14F-4D97-AF65-F5344CB8AC3E}">
        <p14:creationId xmlns:p14="http://schemas.microsoft.com/office/powerpoint/2010/main" val="2975493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Breezy Day in NY Bay</a:t>
            </a:r>
          </a:p>
        </p:txBody>
      </p:sp>
      <p:sp>
        <p:nvSpPr>
          <p:cNvPr id="3" name="Content Placeholder 2"/>
          <p:cNvSpPr>
            <a:spLocks noGrp="1"/>
          </p:cNvSpPr>
          <p:nvPr>
            <p:ph idx="1"/>
          </p:nvPr>
        </p:nvSpPr>
        <p:spPr/>
        <p:txBody>
          <a:bodyPr/>
          <a:lstStyle/>
          <a:p>
            <a:r>
              <a:rPr lang="en-US" dirty="0" smtClean="0"/>
              <a:t>At the conclusion of the celebrity sailing regatta, the AUX facility proceeds into Atlantic Highlands Marina to assist with the swim. They enter the Marina from the main, East, entrance.</a:t>
            </a:r>
          </a:p>
          <a:p>
            <a:r>
              <a:rPr lang="en-US" dirty="0" smtClean="0"/>
              <a:t>The Crew loiters in vicinity of the swim start at the west end of the harbor. Susan notices that the Sea Streak High Speed Ferry is entering the Harbor from the east entrance. This Ferry provides hourly trip from Atlantic Highlands, NJ to Manhattan, NYC. Susan announces the ferry’s presence to the crew.</a:t>
            </a:r>
          </a:p>
          <a:p>
            <a:r>
              <a:rPr lang="en-US" dirty="0" smtClean="0"/>
              <a:t>As the last swimmers enter the water, it is apparent to Ed that several are struggling today due to the gusty winds and chop. He takes the helm from Bill and moves in closer, following the stragglers. </a:t>
            </a:r>
            <a:endParaRPr lang="en-US" dirty="0"/>
          </a:p>
        </p:txBody>
      </p:sp>
    </p:spTree>
    <p:extLst>
      <p:ext uri="{BB962C8B-B14F-4D97-AF65-F5344CB8AC3E}">
        <p14:creationId xmlns:p14="http://schemas.microsoft.com/office/powerpoint/2010/main" val="517466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Breezy Day in NY Bay</a:t>
            </a:r>
          </a:p>
        </p:txBody>
      </p:sp>
      <p:sp>
        <p:nvSpPr>
          <p:cNvPr id="3" name="Content Placeholder 2"/>
          <p:cNvSpPr>
            <a:spLocks noGrp="1"/>
          </p:cNvSpPr>
          <p:nvPr>
            <p:ph idx="1"/>
          </p:nvPr>
        </p:nvSpPr>
        <p:spPr/>
        <p:txBody>
          <a:bodyPr/>
          <a:lstStyle/>
          <a:p>
            <a:r>
              <a:rPr lang="en-US" dirty="0" smtClean="0"/>
              <a:t>As they approach the West Cut in the Break wall; Ed, Howard, and Bill are watching the struggling swimmers and discussing their recovery options should they be waved in. </a:t>
            </a:r>
          </a:p>
          <a:p>
            <a:r>
              <a:rPr lang="en-US" dirty="0" smtClean="0"/>
              <a:t>Susan, who has been watching the Ferry unload and load at it’s terminal, announces that the ferry has gotten underway and appears to be following the Aux Facility out of the Marina. Ed tells Howard, who was starting to focus on the chart plotter, to hail the ferry on VHF-13 and inquire about her intentions.</a:t>
            </a:r>
          </a:p>
          <a:p>
            <a:r>
              <a:rPr lang="en-US" dirty="0" smtClean="0"/>
              <a:t>Bill warns Ed to steer clear of the rocks to starboard since the wind is blowing harder than usual.</a:t>
            </a:r>
          </a:p>
        </p:txBody>
      </p:sp>
    </p:spTree>
    <p:extLst>
      <p:ext uri="{BB962C8B-B14F-4D97-AF65-F5344CB8AC3E}">
        <p14:creationId xmlns:p14="http://schemas.microsoft.com/office/powerpoint/2010/main" val="265346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Breezy Day in NY Bay</a:t>
            </a:r>
          </a:p>
        </p:txBody>
      </p:sp>
      <p:sp>
        <p:nvSpPr>
          <p:cNvPr id="3" name="Content Placeholder 2"/>
          <p:cNvSpPr>
            <a:spLocks noGrp="1"/>
          </p:cNvSpPr>
          <p:nvPr>
            <p:ph idx="1"/>
          </p:nvPr>
        </p:nvSpPr>
        <p:spPr/>
        <p:txBody>
          <a:bodyPr/>
          <a:lstStyle/>
          <a:p>
            <a:r>
              <a:rPr lang="en-US" dirty="0" smtClean="0"/>
              <a:t>Suddenly, the boat jerks to an abrupt stop. The depth sounder alarms goes off and the engine stalls. Ed declutches the engine, secures it, while Bill and Susan go forward to rig the anchor. Howard points to the plotter and shows Ed where they appear to be among the ruins of the Old Clam cannery pier.</a:t>
            </a:r>
          </a:p>
          <a:p>
            <a:r>
              <a:rPr lang="en-US" dirty="0" smtClean="0"/>
              <a:t>Ed contacts PATCOM via radio and advises of their situation. The Anchor holds and the wind blows them clear of the obstruction.</a:t>
            </a:r>
          </a:p>
          <a:p>
            <a:r>
              <a:rPr lang="en-US" dirty="0" smtClean="0"/>
              <a:t>A second Aux facility takes them into tow and safely moors them at the Yacht Club Haul Out. Subsequent investigation reveals damage to all three propeller blades, a crack in the outboard </a:t>
            </a:r>
            <a:r>
              <a:rPr lang="en-US" dirty="0" err="1" smtClean="0"/>
              <a:t>skeg</a:t>
            </a:r>
            <a:r>
              <a:rPr lang="en-US" dirty="0" smtClean="0"/>
              <a:t>, and several scratches in the fiberglass hull of the Zodiac.</a:t>
            </a:r>
          </a:p>
          <a:p>
            <a:r>
              <a:rPr lang="en-US" dirty="0" smtClean="0"/>
              <a:t>Bill is not happy.</a:t>
            </a:r>
            <a:endParaRPr lang="en-US" dirty="0"/>
          </a:p>
        </p:txBody>
      </p:sp>
    </p:spTree>
    <p:extLst>
      <p:ext uri="{BB962C8B-B14F-4D97-AF65-F5344CB8AC3E}">
        <p14:creationId xmlns:p14="http://schemas.microsoft.com/office/powerpoint/2010/main" val="1131172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Mission…</a:t>
            </a:r>
            <a:endParaRPr lang="en-US" dirty="0"/>
          </a:p>
        </p:txBody>
      </p:sp>
      <p:sp>
        <p:nvSpPr>
          <p:cNvPr id="3" name="Content Placeholder 2"/>
          <p:cNvSpPr>
            <a:spLocks noGrp="1"/>
          </p:cNvSpPr>
          <p:nvPr>
            <p:ph idx="1"/>
          </p:nvPr>
        </p:nvSpPr>
        <p:spPr/>
        <p:txBody>
          <a:bodyPr/>
          <a:lstStyle/>
          <a:p>
            <a:r>
              <a:rPr lang="en-US" dirty="0" smtClean="0"/>
              <a:t>Among your “Crew” of tablemates, assign a note taker.</a:t>
            </a:r>
          </a:p>
          <a:p>
            <a:r>
              <a:rPr lang="en-US" dirty="0" smtClean="0"/>
              <a:t>Identify to the key tasks that needed to be completed for this mission to be a success.</a:t>
            </a:r>
          </a:p>
          <a:p>
            <a:r>
              <a:rPr lang="en-US" dirty="0" smtClean="0"/>
              <a:t>Document 3-5 points where things didn’t go as planned or could have been improved.</a:t>
            </a:r>
          </a:p>
          <a:p>
            <a:r>
              <a:rPr lang="en-US" dirty="0" smtClean="0"/>
              <a:t>Document 3-5 points that went well.</a:t>
            </a:r>
          </a:p>
          <a:p>
            <a:r>
              <a:rPr lang="en-US" dirty="0" smtClean="0"/>
              <a:t>Write them down on the sticky notes provided.</a:t>
            </a:r>
          </a:p>
          <a:p>
            <a:pPr marL="0" indent="0">
              <a:buNone/>
            </a:pPr>
            <a:endParaRPr lang="en-US" dirty="0"/>
          </a:p>
        </p:txBody>
      </p:sp>
    </p:spTree>
    <p:extLst>
      <p:ext uri="{BB962C8B-B14F-4D97-AF65-F5344CB8AC3E}">
        <p14:creationId xmlns:p14="http://schemas.microsoft.com/office/powerpoint/2010/main" val="201650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Discussion and Documentation</a:t>
            </a:r>
            <a:endParaRPr lang="en-US" dirty="0"/>
          </a:p>
        </p:txBody>
      </p:sp>
      <p:sp>
        <p:nvSpPr>
          <p:cNvPr id="5" name="Text Placeholder 4"/>
          <p:cNvSpPr>
            <a:spLocks noGrp="1"/>
          </p:cNvSpPr>
          <p:nvPr>
            <p:ph type="body" idx="1"/>
          </p:nvPr>
        </p:nvSpPr>
        <p:spPr/>
        <p:txBody>
          <a:bodyPr/>
          <a:lstStyle/>
          <a:p>
            <a:r>
              <a:rPr lang="en-US" dirty="0" smtClean="0"/>
              <a:t>You have ten minutes</a:t>
            </a:r>
            <a:endParaRPr lang="en-US" dirty="0"/>
          </a:p>
        </p:txBody>
      </p:sp>
    </p:spTree>
    <p:extLst>
      <p:ext uri="{BB962C8B-B14F-4D97-AF65-F5344CB8AC3E}">
        <p14:creationId xmlns:p14="http://schemas.microsoft.com/office/powerpoint/2010/main" val="745923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went well?</a:t>
            </a:r>
            <a:endParaRPr lang="en-US" dirty="0"/>
          </a:p>
        </p:txBody>
      </p:sp>
      <p:sp>
        <p:nvSpPr>
          <p:cNvPr id="5" name="Text Placeholder 4"/>
          <p:cNvSpPr>
            <a:spLocks noGrp="1"/>
          </p:cNvSpPr>
          <p:nvPr>
            <p:ph type="body" idx="1"/>
          </p:nvPr>
        </p:nvSpPr>
        <p:spPr/>
        <p:txBody>
          <a:bodyPr/>
          <a:lstStyle/>
          <a:p>
            <a:r>
              <a:rPr lang="en-US" dirty="0" smtClean="0"/>
              <a:t>“The Plusses”</a:t>
            </a:r>
            <a:endParaRPr lang="en-US" dirty="0"/>
          </a:p>
        </p:txBody>
      </p:sp>
      <p:sp>
        <p:nvSpPr>
          <p:cNvPr id="6" name="Content Placeholder 5"/>
          <p:cNvSpPr>
            <a:spLocks noGrp="1"/>
          </p:cNvSpPr>
          <p:nvPr>
            <p:ph sz="half" idx="2"/>
          </p:nvPr>
        </p:nvSpPr>
        <p:spPr/>
        <p:txBody>
          <a:bodyPr/>
          <a:lstStyle/>
          <a:p>
            <a:r>
              <a:rPr lang="en-US" dirty="0" smtClean="0"/>
              <a:t>A GAR worksheet was completed</a:t>
            </a:r>
          </a:p>
          <a:p>
            <a:r>
              <a:rPr lang="en-US" dirty="0" smtClean="0"/>
              <a:t>An adequate facility was assigned</a:t>
            </a:r>
          </a:p>
          <a:p>
            <a:r>
              <a:rPr lang="en-US" dirty="0" smtClean="0"/>
              <a:t>The Facility had a certified crew onboard and they were properly equipped with PPE.</a:t>
            </a:r>
          </a:p>
          <a:p>
            <a:r>
              <a:rPr lang="en-US" dirty="0" smtClean="0"/>
              <a:t>The coxswain quickly established </a:t>
            </a:r>
            <a:r>
              <a:rPr lang="en-US" dirty="0" err="1" smtClean="0"/>
              <a:t>comms</a:t>
            </a:r>
            <a:r>
              <a:rPr lang="en-US" dirty="0" smtClean="0"/>
              <a:t> once their error was pointed out.</a:t>
            </a:r>
            <a:endParaRPr lang="en-US" dirty="0"/>
          </a:p>
        </p:txBody>
      </p:sp>
      <p:sp>
        <p:nvSpPr>
          <p:cNvPr id="7" name="Text Placeholder 6"/>
          <p:cNvSpPr>
            <a:spLocks noGrp="1"/>
          </p:cNvSpPr>
          <p:nvPr>
            <p:ph type="body" sz="quarter" idx="3"/>
          </p:nvPr>
        </p:nvSpPr>
        <p:spPr/>
        <p:txBody>
          <a:bodyPr/>
          <a:lstStyle/>
          <a:p>
            <a:endParaRPr lang="en-US" dirty="0"/>
          </a:p>
        </p:txBody>
      </p:sp>
      <p:sp>
        <p:nvSpPr>
          <p:cNvPr id="8" name="Content Placeholder 7"/>
          <p:cNvSpPr>
            <a:spLocks noGrp="1"/>
          </p:cNvSpPr>
          <p:nvPr>
            <p:ph sz="quarter" idx="4"/>
          </p:nvPr>
        </p:nvSpPr>
        <p:spPr/>
        <p:txBody>
          <a:bodyPr/>
          <a:lstStyle/>
          <a:p>
            <a:r>
              <a:rPr lang="en-US" dirty="0" smtClean="0"/>
              <a:t>The lookout was communicating with the crew</a:t>
            </a:r>
          </a:p>
          <a:p>
            <a:r>
              <a:rPr lang="en-US" dirty="0" smtClean="0"/>
              <a:t>The coxswain and Break-in were having a “When/Then” conversation about the struggling swimmers</a:t>
            </a:r>
          </a:p>
          <a:p>
            <a:r>
              <a:rPr lang="en-US" dirty="0" smtClean="0"/>
              <a:t>Initial action upon striking the submerged object was correct and prudent.</a:t>
            </a:r>
            <a:endParaRPr lang="en-US" dirty="0"/>
          </a:p>
        </p:txBody>
      </p:sp>
    </p:spTree>
    <p:extLst>
      <p:ext uri="{BB962C8B-B14F-4D97-AF65-F5344CB8AC3E}">
        <p14:creationId xmlns:p14="http://schemas.microsoft.com/office/powerpoint/2010/main" val="3011682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didn’t go so well?</a:t>
            </a:r>
            <a:endParaRPr lang="en-US" dirty="0"/>
          </a:p>
        </p:txBody>
      </p:sp>
      <p:sp>
        <p:nvSpPr>
          <p:cNvPr id="3" name="Text Placeholder 2"/>
          <p:cNvSpPr>
            <a:spLocks noGrp="1"/>
          </p:cNvSpPr>
          <p:nvPr>
            <p:ph type="body" idx="1"/>
          </p:nvPr>
        </p:nvSpPr>
        <p:spPr/>
        <p:txBody>
          <a:bodyPr/>
          <a:lstStyle/>
          <a:p>
            <a:r>
              <a:rPr lang="en-US" dirty="0" smtClean="0"/>
              <a:t>The “Deltas”</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The coxswain didn’t involve the crew in the GAR worksheet</a:t>
            </a:r>
          </a:p>
          <a:p>
            <a:r>
              <a:rPr lang="en-US" dirty="0" smtClean="0"/>
              <a:t>The crew didn’t seem to question the lack of GAR discussion.</a:t>
            </a:r>
          </a:p>
          <a:p>
            <a:r>
              <a:rPr lang="en-US" dirty="0" smtClean="0"/>
              <a:t>A radio check was not conducted prior to getting underway.</a:t>
            </a:r>
          </a:p>
          <a:p>
            <a:r>
              <a:rPr lang="en-US" dirty="0" smtClean="0"/>
              <a:t>The newer crewmember was not advised of the local practice of listening to VHF-21.</a:t>
            </a:r>
          </a:p>
          <a:p>
            <a:r>
              <a:rPr lang="en-US" dirty="0" smtClean="0"/>
              <a:t>As the situation became complicated, the crew was not given specific tasking.</a:t>
            </a:r>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r>
              <a:rPr lang="en-US" dirty="0" smtClean="0"/>
              <a:t>The coxswain’s earlier chastising of Howard effectively shut him up for the remainder of the mission.</a:t>
            </a:r>
          </a:p>
          <a:p>
            <a:r>
              <a:rPr lang="en-US" dirty="0" smtClean="0"/>
              <a:t>Focusing on the plotter, Howard probably noticed they were standing into a hazard area, but remained silent.</a:t>
            </a:r>
          </a:p>
          <a:p>
            <a:r>
              <a:rPr lang="en-US" dirty="0" smtClean="0"/>
              <a:t>The crew became task saturated dealing with the swimmers and ferry, lost focus on the navigational picture.</a:t>
            </a:r>
          </a:p>
        </p:txBody>
      </p:sp>
    </p:spTree>
    <p:extLst>
      <p:ext uri="{BB962C8B-B14F-4D97-AF65-F5344CB8AC3E}">
        <p14:creationId xmlns:p14="http://schemas.microsoft.com/office/powerpoint/2010/main" val="1089935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…and the lesson here is:</a:t>
            </a:r>
            <a:endParaRPr lang="en-US" dirty="0"/>
          </a:p>
        </p:txBody>
      </p:sp>
      <p:sp>
        <p:nvSpPr>
          <p:cNvPr id="8" name="Content Placeholder 7"/>
          <p:cNvSpPr>
            <a:spLocks noGrp="1"/>
          </p:cNvSpPr>
          <p:nvPr>
            <p:ph idx="1"/>
          </p:nvPr>
        </p:nvSpPr>
        <p:spPr/>
        <p:txBody>
          <a:bodyPr>
            <a:normAutofit lnSpcReduction="10000"/>
          </a:bodyPr>
          <a:lstStyle/>
          <a:p>
            <a:r>
              <a:rPr lang="en-US" dirty="0" smtClean="0"/>
              <a:t>Follow written guidance, include the entire crew on the risk assessment. Complete it on scene for a better picture of what lies ahead.</a:t>
            </a:r>
          </a:p>
          <a:p>
            <a:r>
              <a:rPr lang="en-US" dirty="0" smtClean="0"/>
              <a:t>Brief your crew on the entire plan, including </a:t>
            </a:r>
            <a:r>
              <a:rPr lang="en-US" dirty="0" err="1" smtClean="0"/>
              <a:t>comms</a:t>
            </a:r>
            <a:r>
              <a:rPr lang="en-US" dirty="0" smtClean="0"/>
              <a:t> and local practices.</a:t>
            </a:r>
          </a:p>
          <a:p>
            <a:r>
              <a:rPr lang="en-US" dirty="0" smtClean="0"/>
              <a:t>Conduct a radio check with all systems before departing.</a:t>
            </a:r>
          </a:p>
          <a:p>
            <a:r>
              <a:rPr lang="en-US" dirty="0" smtClean="0"/>
              <a:t>Praise in public, provide constructive feedback in private.</a:t>
            </a:r>
          </a:p>
          <a:p>
            <a:r>
              <a:rPr lang="en-US" dirty="0" smtClean="0"/>
              <a:t> Use your crew. As tasks multiply, assign them to individuals and make sure they acknowledge you.</a:t>
            </a:r>
          </a:p>
          <a:p>
            <a:r>
              <a:rPr lang="en-US" dirty="0" smtClean="0"/>
              <a:t>Know when to back away if things begin to spiral out of hand.</a:t>
            </a:r>
          </a:p>
          <a:p>
            <a:r>
              <a:rPr lang="en-US" dirty="0" smtClean="0"/>
              <a:t>Speak up if something doesn’t look right.</a:t>
            </a:r>
          </a:p>
          <a:p>
            <a:pPr marL="0" indent="0">
              <a:buNone/>
            </a:pPr>
            <a:endParaRPr lang="en-US" dirty="0"/>
          </a:p>
        </p:txBody>
      </p:sp>
    </p:spTree>
    <p:extLst>
      <p:ext uri="{BB962C8B-B14F-4D97-AF65-F5344CB8AC3E}">
        <p14:creationId xmlns:p14="http://schemas.microsoft.com/office/powerpoint/2010/main" val="1211613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…and the lesson here is:</a:t>
            </a:r>
          </a:p>
        </p:txBody>
      </p:sp>
    </p:spTree>
    <p:extLst>
      <p:ext uri="{BB962C8B-B14F-4D97-AF65-F5344CB8AC3E}">
        <p14:creationId xmlns:p14="http://schemas.microsoft.com/office/powerpoint/2010/main" val="3842266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Thanks. Stay Safe out there.</a:t>
            </a:r>
            <a:endParaRPr lang="en-US" dirty="0"/>
          </a:p>
        </p:txBody>
      </p:sp>
      <p:sp>
        <p:nvSpPr>
          <p:cNvPr id="4" name="Text Placeholder 3"/>
          <p:cNvSpPr>
            <a:spLocks noGrp="1"/>
          </p:cNvSpPr>
          <p:nvPr>
            <p:ph type="body" idx="1"/>
          </p:nvPr>
        </p:nvSpPr>
        <p:spPr/>
        <p:txBody>
          <a:bodyPr/>
          <a:lstStyle/>
          <a:p>
            <a:r>
              <a:rPr lang="en-US" dirty="0" smtClean="0"/>
              <a:t>BOSN James</a:t>
            </a:r>
          </a:p>
          <a:p>
            <a:r>
              <a:rPr lang="en-US" smtClean="0"/>
              <a:t>Matthew.d.james@uscg.mil</a:t>
            </a:r>
            <a:endParaRPr lang="en-US"/>
          </a:p>
        </p:txBody>
      </p:sp>
    </p:spTree>
    <p:extLst>
      <p:ext uri="{BB962C8B-B14F-4D97-AF65-F5344CB8AC3E}">
        <p14:creationId xmlns:p14="http://schemas.microsoft.com/office/powerpoint/2010/main" val="864132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Policy Requirements</a:t>
            </a:r>
            <a:endParaRPr lang="en-US" dirty="0"/>
          </a:p>
        </p:txBody>
      </p:sp>
      <p:sp>
        <p:nvSpPr>
          <p:cNvPr id="3" name="Content Placeholder 2"/>
          <p:cNvSpPr>
            <a:spLocks noGrp="1"/>
          </p:cNvSpPr>
          <p:nvPr>
            <p:ph idx="1"/>
          </p:nvPr>
        </p:nvSpPr>
        <p:spPr/>
        <p:txBody>
          <a:bodyPr/>
          <a:lstStyle/>
          <a:p>
            <a:r>
              <a:rPr lang="en-US" dirty="0" smtClean="0"/>
              <a:t>ALWAYS CONDUCT A THOROUGH RISK ASSESSMENT PRIOR TO A PATROL</a:t>
            </a:r>
          </a:p>
          <a:p>
            <a:pPr lvl="1"/>
            <a:r>
              <a:rPr lang="en-US" dirty="0" smtClean="0"/>
              <a:t>Very few Auxiliary Missions require hasty mission planning. Budget plenty of time prior to getting underway to complete the GAR model.</a:t>
            </a:r>
          </a:p>
          <a:p>
            <a:pPr marL="457200" lvl="1" indent="0">
              <a:buNone/>
            </a:pPr>
            <a:endParaRPr lang="en-US" dirty="0" smtClean="0"/>
          </a:p>
          <a:p>
            <a:r>
              <a:rPr lang="en-US" dirty="0" smtClean="0"/>
              <a:t>UPDATE YOUR RISK ASSESSMENT THROUGHOUT THE MISSION</a:t>
            </a:r>
          </a:p>
          <a:p>
            <a:pPr lvl="1"/>
            <a:r>
              <a:rPr lang="en-US" dirty="0" smtClean="0"/>
              <a:t>Get in the habit of reassessing your GAR score prior to and following drills like MOB or Towing.</a:t>
            </a:r>
          </a:p>
          <a:p>
            <a:pPr lvl="1"/>
            <a:r>
              <a:rPr lang="en-US" dirty="0" smtClean="0"/>
              <a:t>Make sure the crew understands your facility’s mechanical situation so that they can make an accurate risk assessment.</a:t>
            </a:r>
          </a:p>
          <a:p>
            <a:pPr lvl="1"/>
            <a:r>
              <a:rPr lang="en-US" dirty="0" smtClean="0"/>
              <a:t>This process need not be formal, simply “Green” “Amber” “Red”</a:t>
            </a:r>
          </a:p>
          <a:p>
            <a:pPr lvl="1"/>
            <a:endParaRPr lang="en-US" dirty="0" smtClean="0"/>
          </a:p>
        </p:txBody>
      </p:sp>
    </p:spTree>
    <p:extLst>
      <p:ext uri="{BB962C8B-B14F-4D97-AF65-F5344CB8AC3E}">
        <p14:creationId xmlns:p14="http://schemas.microsoft.com/office/powerpoint/2010/main" val="355935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GAR – </a:t>
            </a:r>
            <a:r>
              <a:rPr lang="en-US" dirty="0" smtClean="0">
                <a:solidFill>
                  <a:schemeClr val="accent6">
                    <a:lumMod val="75000"/>
                  </a:schemeClr>
                </a:solidFill>
              </a:rPr>
              <a:t>Green </a:t>
            </a:r>
            <a:r>
              <a:rPr lang="en-US" dirty="0" smtClean="0">
                <a:solidFill>
                  <a:srgbClr val="FFFF00"/>
                </a:solidFill>
              </a:rPr>
              <a:t>Amber </a:t>
            </a:r>
            <a:r>
              <a:rPr lang="en-US" dirty="0" smtClean="0">
                <a:solidFill>
                  <a:srgbClr val="FF0000"/>
                </a:solidFill>
              </a:rPr>
              <a:t>Red </a:t>
            </a:r>
            <a:r>
              <a:rPr lang="en-US" dirty="0" smtClean="0">
                <a:solidFill>
                  <a:schemeClr val="tx1"/>
                </a:solidFill>
              </a:rPr>
              <a:t>Model</a:t>
            </a:r>
            <a:endParaRPr lang="en-US" dirty="0"/>
          </a:p>
        </p:txBody>
      </p:sp>
      <p:sp>
        <p:nvSpPr>
          <p:cNvPr id="3" name="Content Placeholder 2"/>
          <p:cNvSpPr>
            <a:spLocks noGrp="1"/>
          </p:cNvSpPr>
          <p:nvPr>
            <p:ph idx="1"/>
          </p:nvPr>
        </p:nvSpPr>
        <p:spPr/>
        <p:txBody>
          <a:bodyPr/>
          <a:lstStyle/>
          <a:p>
            <a:r>
              <a:rPr lang="en-US" dirty="0" smtClean="0"/>
              <a:t>The Order Issuing Authority (OIA) should specify which GAR worksheet they want Auxiliary Facilities to use .</a:t>
            </a:r>
          </a:p>
          <a:p>
            <a:r>
              <a:rPr lang="en-US" dirty="0" smtClean="0"/>
              <a:t>In the absence of a specified sheet by OIA, use the GAR worksheet provided by National Response Department at: http:/www.cgaux.org/response/documents/GAR%20model%Surface%20Ops.pdf</a:t>
            </a:r>
          </a:p>
          <a:p>
            <a:r>
              <a:rPr lang="en-US" dirty="0" smtClean="0"/>
              <a:t>DIRAUX is working with Sector/Group/D11 to standardize GAR worksheet across the D11 Northern Region</a:t>
            </a:r>
          </a:p>
          <a:p>
            <a:r>
              <a:rPr lang="en-US" dirty="0" smtClean="0"/>
              <a:t>New Guidance from D11: Coxswains are only required to report the </a:t>
            </a:r>
            <a:r>
              <a:rPr lang="en-US" dirty="0" smtClean="0">
                <a:solidFill>
                  <a:schemeClr val="accent6">
                    <a:lumMod val="75000"/>
                  </a:schemeClr>
                </a:solidFill>
              </a:rPr>
              <a:t>C</a:t>
            </a:r>
            <a:r>
              <a:rPr lang="en-US" dirty="0" smtClean="0">
                <a:solidFill>
                  <a:srgbClr val="FFFF00"/>
                </a:solidFill>
              </a:rPr>
              <a:t>O</a:t>
            </a:r>
            <a:r>
              <a:rPr lang="en-US" dirty="0" smtClean="0">
                <a:solidFill>
                  <a:srgbClr val="FF0000"/>
                </a:solidFill>
              </a:rPr>
              <a:t>L</a:t>
            </a:r>
            <a:r>
              <a:rPr lang="en-US" dirty="0" smtClean="0">
                <a:solidFill>
                  <a:srgbClr val="00B050"/>
                </a:solidFill>
              </a:rPr>
              <a:t>O</a:t>
            </a:r>
            <a:r>
              <a:rPr lang="en-US" dirty="0" smtClean="0">
                <a:solidFill>
                  <a:srgbClr val="FFFF00"/>
                </a:solidFill>
              </a:rPr>
              <a:t>R </a:t>
            </a:r>
            <a:r>
              <a:rPr lang="en-US" dirty="0" smtClean="0"/>
              <a:t>to Operational Control. Discussion Point: Do we report it if our score changes, but the color doesn’t?</a:t>
            </a:r>
          </a:p>
          <a:p>
            <a:endParaRPr lang="en-US" dirty="0"/>
          </a:p>
        </p:txBody>
      </p:sp>
    </p:spTree>
    <p:extLst>
      <p:ext uri="{BB962C8B-B14F-4D97-AF65-F5344CB8AC3E}">
        <p14:creationId xmlns:p14="http://schemas.microsoft.com/office/powerpoint/2010/main" val="106991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Must Include the Following Factors:</a:t>
            </a:r>
            <a:endParaRPr lang="en-US" dirty="0"/>
          </a:p>
        </p:txBody>
      </p:sp>
      <p:sp>
        <p:nvSpPr>
          <p:cNvPr id="3" name="Content Placeholder 2"/>
          <p:cNvSpPr>
            <a:spLocks noGrp="1"/>
          </p:cNvSpPr>
          <p:nvPr>
            <p:ph idx="1"/>
          </p:nvPr>
        </p:nvSpPr>
        <p:spPr/>
        <p:txBody>
          <a:bodyPr/>
          <a:lstStyle/>
          <a:p>
            <a:r>
              <a:rPr lang="en-US" dirty="0" smtClean="0"/>
              <a:t>Complexity of the Mission</a:t>
            </a:r>
          </a:p>
          <a:p>
            <a:r>
              <a:rPr lang="en-US" dirty="0" smtClean="0"/>
              <a:t>Environmental Factors</a:t>
            </a:r>
          </a:p>
          <a:p>
            <a:r>
              <a:rPr lang="en-US" dirty="0" smtClean="0"/>
              <a:t>Crew Fitness and Selection</a:t>
            </a:r>
          </a:p>
          <a:p>
            <a:r>
              <a:rPr lang="en-US" dirty="0" smtClean="0"/>
              <a:t>Any other factor that could impact the safety of the crew or the mission outcome</a:t>
            </a:r>
          </a:p>
          <a:p>
            <a:endParaRPr lang="en-US" dirty="0"/>
          </a:p>
          <a:p>
            <a:r>
              <a:rPr lang="en-US" dirty="0" smtClean="0"/>
              <a:t>Remember that Mishaps and Problems generally only affect the “Other Guys”…</a:t>
            </a:r>
          </a:p>
          <a:p>
            <a:r>
              <a:rPr lang="en-US" dirty="0" smtClean="0"/>
              <a:t>Also remember that to everyone else, you are the “other guy.”</a:t>
            </a:r>
            <a:endParaRPr lang="en-US" dirty="0"/>
          </a:p>
        </p:txBody>
      </p:sp>
    </p:spTree>
    <p:extLst>
      <p:ext uri="{BB962C8B-B14F-4D97-AF65-F5344CB8AC3E}">
        <p14:creationId xmlns:p14="http://schemas.microsoft.com/office/powerpoint/2010/main" val="337072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Seven Critical Skills to TCT</a:t>
            </a:r>
            <a:endParaRPr lang="en-US" dirty="0"/>
          </a:p>
        </p:txBody>
      </p:sp>
      <p:sp>
        <p:nvSpPr>
          <p:cNvPr id="5" name="Text Placeholder 4"/>
          <p:cNvSpPr>
            <a:spLocks noGrp="1"/>
          </p:cNvSpPr>
          <p:nvPr>
            <p:ph type="body" idx="1"/>
          </p:nvPr>
        </p:nvSpPr>
        <p:spPr/>
        <p:txBody>
          <a:bodyPr/>
          <a:lstStyle/>
          <a:p>
            <a:r>
              <a:rPr lang="en-US" dirty="0" smtClean="0"/>
              <a:t>“The Magnificent Seven”</a:t>
            </a:r>
            <a:endParaRPr lang="en-US" dirty="0"/>
          </a:p>
        </p:txBody>
      </p:sp>
    </p:spTree>
    <p:extLst>
      <p:ext uri="{BB962C8B-B14F-4D97-AF65-F5344CB8AC3E}">
        <p14:creationId xmlns:p14="http://schemas.microsoft.com/office/powerpoint/2010/main" val="376641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Situational Awareness</a:t>
            </a:r>
            <a:endParaRPr lang="en-US" dirty="0"/>
          </a:p>
        </p:txBody>
      </p:sp>
      <p:sp>
        <p:nvSpPr>
          <p:cNvPr id="5" name="Text Placeholder 4"/>
          <p:cNvSpPr>
            <a:spLocks noGrp="1"/>
          </p:cNvSpPr>
          <p:nvPr>
            <p:ph type="body" idx="1"/>
          </p:nvPr>
        </p:nvSpPr>
        <p:spPr/>
        <p:txBody>
          <a:bodyPr/>
          <a:lstStyle/>
          <a:p>
            <a:r>
              <a:rPr lang="en-US" dirty="0" smtClean="0"/>
              <a:t>When it’s working….	</a:t>
            </a:r>
            <a:endParaRPr lang="en-US" dirty="0"/>
          </a:p>
        </p:txBody>
      </p:sp>
      <p:sp>
        <p:nvSpPr>
          <p:cNvPr id="6" name="Content Placeholder 5"/>
          <p:cNvSpPr>
            <a:spLocks noGrp="1"/>
          </p:cNvSpPr>
          <p:nvPr>
            <p:ph sz="half" idx="2"/>
          </p:nvPr>
        </p:nvSpPr>
        <p:spPr/>
        <p:txBody>
          <a:bodyPr/>
          <a:lstStyle/>
          <a:p>
            <a:r>
              <a:rPr lang="en-US" dirty="0" smtClean="0"/>
              <a:t>The whole crew knows what is going on around them.</a:t>
            </a:r>
          </a:p>
          <a:p>
            <a:r>
              <a:rPr lang="en-US" dirty="0" smtClean="0"/>
              <a:t>Everyone is briefed on the goals and desired outcomes of the mission. </a:t>
            </a:r>
          </a:p>
          <a:p>
            <a:r>
              <a:rPr lang="en-US" dirty="0" smtClean="0"/>
              <a:t>Everyone understands what key tasks must be completed to get the job done.</a:t>
            </a:r>
          </a:p>
          <a:p>
            <a:r>
              <a:rPr lang="en-US" dirty="0" smtClean="0"/>
              <a:t>Bottom line: If it’s working, errors get trapped and mishaps can be avoided.</a:t>
            </a:r>
            <a:endParaRPr lang="en-US" dirty="0"/>
          </a:p>
        </p:txBody>
      </p:sp>
      <p:sp>
        <p:nvSpPr>
          <p:cNvPr id="7" name="Text Placeholder 6"/>
          <p:cNvSpPr>
            <a:spLocks noGrp="1"/>
          </p:cNvSpPr>
          <p:nvPr>
            <p:ph type="body" sz="quarter" idx="3"/>
          </p:nvPr>
        </p:nvSpPr>
        <p:spPr/>
        <p:txBody>
          <a:bodyPr/>
          <a:lstStyle/>
          <a:p>
            <a:r>
              <a:rPr lang="en-US" dirty="0" smtClean="0"/>
              <a:t>When it’s not….</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One or two crewmembers control all the info…”Mushroom treatment”</a:t>
            </a:r>
          </a:p>
          <a:p>
            <a:r>
              <a:rPr lang="en-US" dirty="0" smtClean="0"/>
              <a:t>The “</a:t>
            </a:r>
            <a:r>
              <a:rPr lang="en-US" dirty="0" err="1" smtClean="0"/>
              <a:t>whys”,”what's</a:t>
            </a:r>
            <a:r>
              <a:rPr lang="en-US" dirty="0" smtClean="0"/>
              <a:t>”, and “How come’s” arrive on scene…that’s a warning sign.</a:t>
            </a:r>
          </a:p>
          <a:p>
            <a:r>
              <a:rPr lang="en-US" dirty="0" smtClean="0"/>
              <a:t>Individuals become fixated on individual tasks, the big picture begins to slip away.</a:t>
            </a:r>
          </a:p>
          <a:p>
            <a:r>
              <a:rPr lang="en-US" dirty="0" smtClean="0"/>
              <a:t>Bottom Line: “Loss of Situational Awareness” is the current mishap celebrity.</a:t>
            </a:r>
          </a:p>
          <a:p>
            <a:endParaRPr lang="en-US" dirty="0"/>
          </a:p>
        </p:txBody>
      </p:sp>
    </p:spTree>
    <p:extLst>
      <p:ext uri="{BB962C8B-B14F-4D97-AF65-F5344CB8AC3E}">
        <p14:creationId xmlns:p14="http://schemas.microsoft.com/office/powerpoint/2010/main" val="191110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Adaptability/Flexibility-The Ability to react to changing conditions</a:t>
            </a:r>
            <a:endParaRPr lang="en-US" dirty="0"/>
          </a:p>
        </p:txBody>
      </p:sp>
      <p:sp>
        <p:nvSpPr>
          <p:cNvPr id="3" name="Text Placeholder 2"/>
          <p:cNvSpPr>
            <a:spLocks noGrp="1"/>
          </p:cNvSpPr>
          <p:nvPr>
            <p:ph type="body" idx="1"/>
          </p:nvPr>
        </p:nvSpPr>
        <p:spPr/>
        <p:txBody>
          <a:bodyPr/>
          <a:lstStyle/>
          <a:p>
            <a:r>
              <a:rPr lang="en-US" dirty="0" smtClean="0"/>
              <a:t>When it’s working…</a:t>
            </a:r>
            <a:endParaRPr lang="en-US" dirty="0"/>
          </a:p>
        </p:txBody>
      </p:sp>
      <p:sp>
        <p:nvSpPr>
          <p:cNvPr id="4" name="Content Placeholder 3"/>
          <p:cNvSpPr>
            <a:spLocks noGrp="1"/>
          </p:cNvSpPr>
          <p:nvPr>
            <p:ph sz="half" idx="2"/>
          </p:nvPr>
        </p:nvSpPr>
        <p:spPr/>
        <p:txBody>
          <a:bodyPr/>
          <a:lstStyle/>
          <a:p>
            <a:r>
              <a:rPr lang="en-US" dirty="0" smtClean="0"/>
              <a:t>Crewmembers pick up on cues (Situational Awareness) and begin reassessing matters.</a:t>
            </a:r>
          </a:p>
          <a:p>
            <a:r>
              <a:rPr lang="en-US" dirty="0" smtClean="0"/>
              <a:t>Expected outcomes change.</a:t>
            </a:r>
          </a:p>
          <a:p>
            <a:r>
              <a:rPr lang="en-US" dirty="0" smtClean="0"/>
              <a:t>Key tasks and mission essential information is relayed to all, including OPCON.</a:t>
            </a:r>
          </a:p>
          <a:p>
            <a:r>
              <a:rPr lang="en-US" dirty="0" smtClean="0"/>
              <a:t>Bottom Line: “No Battle Plan survives first contact with the enemy” plan for the plan to fail.</a:t>
            </a:r>
            <a:endParaRPr lang="en-US" dirty="0"/>
          </a:p>
        </p:txBody>
      </p:sp>
      <p:sp>
        <p:nvSpPr>
          <p:cNvPr id="5" name="Text Placeholder 4"/>
          <p:cNvSpPr>
            <a:spLocks noGrp="1"/>
          </p:cNvSpPr>
          <p:nvPr>
            <p:ph type="body" sz="quarter" idx="3"/>
          </p:nvPr>
        </p:nvSpPr>
        <p:spPr/>
        <p:txBody>
          <a:bodyPr/>
          <a:lstStyle/>
          <a:p>
            <a:r>
              <a:rPr lang="en-US" dirty="0" smtClean="0"/>
              <a:t>When it’s not working…</a:t>
            </a:r>
            <a:endParaRPr lang="en-US" dirty="0"/>
          </a:p>
        </p:txBody>
      </p:sp>
      <p:sp>
        <p:nvSpPr>
          <p:cNvPr id="6" name="Content Placeholder 5"/>
          <p:cNvSpPr>
            <a:spLocks noGrp="1"/>
          </p:cNvSpPr>
          <p:nvPr>
            <p:ph sz="quarter" idx="4"/>
          </p:nvPr>
        </p:nvSpPr>
        <p:spPr/>
        <p:txBody>
          <a:bodyPr/>
          <a:lstStyle/>
          <a:p>
            <a:r>
              <a:rPr lang="en-US" dirty="0" smtClean="0"/>
              <a:t>The crew expects the leader to pick up on the cues.</a:t>
            </a:r>
          </a:p>
          <a:p>
            <a:r>
              <a:rPr lang="en-US" dirty="0" smtClean="0"/>
              <a:t>Crews continue to try and make the wrong plan work.</a:t>
            </a:r>
          </a:p>
          <a:p>
            <a:r>
              <a:rPr lang="en-US" dirty="0" smtClean="0"/>
              <a:t>The leader changes the plan, but the crew doesn’t “get the memo”.</a:t>
            </a:r>
          </a:p>
          <a:p>
            <a:r>
              <a:rPr lang="en-US" dirty="0" smtClean="0"/>
              <a:t>Bottom Line: Darwin’s Theory of boat operations.</a:t>
            </a:r>
            <a:endParaRPr lang="en-US" dirty="0"/>
          </a:p>
        </p:txBody>
      </p:sp>
    </p:spTree>
    <p:extLst>
      <p:ext uri="{BB962C8B-B14F-4D97-AF65-F5344CB8AC3E}">
        <p14:creationId xmlns:p14="http://schemas.microsoft.com/office/powerpoint/2010/main" val="382897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Communication-Verbal and Non-Verbal</a:t>
            </a:r>
            <a:endParaRPr lang="en-US" dirty="0"/>
          </a:p>
        </p:txBody>
      </p:sp>
      <p:sp>
        <p:nvSpPr>
          <p:cNvPr id="3" name="Text Placeholder 2"/>
          <p:cNvSpPr>
            <a:spLocks noGrp="1"/>
          </p:cNvSpPr>
          <p:nvPr>
            <p:ph type="body" idx="1"/>
          </p:nvPr>
        </p:nvSpPr>
        <p:spPr/>
        <p:txBody>
          <a:bodyPr/>
          <a:lstStyle/>
          <a:p>
            <a:r>
              <a:rPr lang="en-US" dirty="0" smtClean="0"/>
              <a:t>Good </a:t>
            </a:r>
            <a:r>
              <a:rPr lang="en-US" dirty="0" err="1" smtClean="0"/>
              <a:t>Comms</a:t>
            </a:r>
            <a:r>
              <a:rPr lang="en-US" dirty="0" smtClean="0"/>
              <a:t>…</a:t>
            </a:r>
            <a:endParaRPr lang="en-US" dirty="0"/>
          </a:p>
        </p:txBody>
      </p:sp>
      <p:sp>
        <p:nvSpPr>
          <p:cNvPr id="4" name="Content Placeholder 3"/>
          <p:cNvSpPr>
            <a:spLocks noGrp="1"/>
          </p:cNvSpPr>
          <p:nvPr>
            <p:ph sz="half" idx="2"/>
          </p:nvPr>
        </p:nvSpPr>
        <p:spPr/>
        <p:txBody>
          <a:bodyPr/>
          <a:lstStyle/>
          <a:p>
            <a:r>
              <a:rPr lang="en-US" dirty="0" smtClean="0"/>
              <a:t>Ensures that the crew knows what’s happening, increases everyone’s situational awareness.</a:t>
            </a:r>
          </a:p>
          <a:p>
            <a:r>
              <a:rPr lang="en-US" dirty="0" smtClean="0"/>
              <a:t>Ensures the crew, OPCON, and our customers know what key tasks need to be accomplished. </a:t>
            </a:r>
          </a:p>
          <a:p>
            <a:r>
              <a:rPr lang="en-US" dirty="0" smtClean="0"/>
              <a:t>Help identify information gaps.</a:t>
            </a:r>
          </a:p>
          <a:p>
            <a:r>
              <a:rPr lang="en-US" dirty="0" smtClean="0"/>
              <a:t>Ensure everyone “gets the memo” when the plan changes.</a:t>
            </a:r>
          </a:p>
          <a:p>
            <a:r>
              <a:rPr lang="en-US" dirty="0" smtClean="0"/>
              <a:t>Utilizes Feedback Loops, Repeat Backs.</a:t>
            </a:r>
          </a:p>
        </p:txBody>
      </p:sp>
      <p:sp>
        <p:nvSpPr>
          <p:cNvPr id="5" name="Text Placeholder 4"/>
          <p:cNvSpPr>
            <a:spLocks noGrp="1"/>
          </p:cNvSpPr>
          <p:nvPr>
            <p:ph type="body" sz="quarter" idx="3"/>
          </p:nvPr>
        </p:nvSpPr>
        <p:spPr/>
        <p:txBody>
          <a:bodyPr/>
          <a:lstStyle/>
          <a:p>
            <a:r>
              <a:rPr lang="en-US" dirty="0" smtClean="0"/>
              <a:t>Bad </a:t>
            </a:r>
            <a:r>
              <a:rPr lang="en-US" dirty="0" err="1" smtClean="0"/>
              <a:t>Comms</a:t>
            </a:r>
            <a:r>
              <a:rPr lang="en-US" dirty="0" smtClean="0"/>
              <a:t>…</a:t>
            </a:r>
            <a:endParaRPr lang="en-US" dirty="0"/>
          </a:p>
        </p:txBody>
      </p:sp>
      <p:sp>
        <p:nvSpPr>
          <p:cNvPr id="6" name="Content Placeholder 5"/>
          <p:cNvSpPr>
            <a:spLocks noGrp="1"/>
          </p:cNvSpPr>
          <p:nvPr>
            <p:ph sz="quarter" idx="4"/>
          </p:nvPr>
        </p:nvSpPr>
        <p:spPr/>
        <p:txBody>
          <a:bodyPr/>
          <a:lstStyle/>
          <a:p>
            <a:r>
              <a:rPr lang="en-US" dirty="0" smtClean="0"/>
              <a:t>Increases the stress level of all involved. Information is power, those without it feel powerless.</a:t>
            </a:r>
          </a:p>
          <a:p>
            <a:r>
              <a:rPr lang="en-US" dirty="0" smtClean="0"/>
              <a:t>Can cause crewmembers to focus on the wrong tasks.</a:t>
            </a:r>
          </a:p>
          <a:p>
            <a:r>
              <a:rPr lang="en-US" dirty="0" smtClean="0"/>
              <a:t>Are the most common reason for failed evolutions; typically more so than lack of skills or competency.</a:t>
            </a:r>
          </a:p>
          <a:p>
            <a:endParaRPr lang="en-US" dirty="0" smtClean="0"/>
          </a:p>
          <a:p>
            <a:endParaRPr lang="en-US" dirty="0"/>
          </a:p>
        </p:txBody>
      </p:sp>
    </p:spTree>
    <p:extLst>
      <p:ext uri="{BB962C8B-B14F-4D97-AF65-F5344CB8AC3E}">
        <p14:creationId xmlns:p14="http://schemas.microsoft.com/office/powerpoint/2010/main" val="930135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173</TotalTime>
  <Words>2275</Words>
  <Application>Microsoft Office PowerPoint</Application>
  <PresentationFormat>Widescreen</PresentationFormat>
  <Paragraphs>176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 3</vt:lpstr>
      <vt:lpstr>Ion</vt:lpstr>
      <vt:lpstr>2013 TCT Refresher Session </vt:lpstr>
      <vt:lpstr>TCT Elements in Review- Operational Risk Management</vt:lpstr>
      <vt:lpstr>Policy Requirements</vt:lpstr>
      <vt:lpstr>The GAR – Green Amber Red Model</vt:lpstr>
      <vt:lpstr>Risk Assessment Must Include the Following Factors:</vt:lpstr>
      <vt:lpstr>The Seven Critical Skills to TCT</vt:lpstr>
      <vt:lpstr>Situational Awareness</vt:lpstr>
      <vt:lpstr>Adaptability/Flexibility-The Ability to react to changing conditions</vt:lpstr>
      <vt:lpstr>Communication-Verbal and Non-Verbal</vt:lpstr>
      <vt:lpstr>Leadersip- Who’s in Charge?</vt:lpstr>
      <vt:lpstr>Assertiveness</vt:lpstr>
      <vt:lpstr>Mission Analysis</vt:lpstr>
      <vt:lpstr>Decision Making</vt:lpstr>
      <vt:lpstr>Participant Session</vt:lpstr>
      <vt:lpstr>Breezy Day in NY Bay</vt:lpstr>
      <vt:lpstr>Breezy Day in NY Bay</vt:lpstr>
      <vt:lpstr>Breezy Day in NY Bay</vt:lpstr>
      <vt:lpstr>Breezy Day in NY Bay</vt:lpstr>
      <vt:lpstr>Breezy Day in NY Bay</vt:lpstr>
      <vt:lpstr>Breezy Day in NY Bay</vt:lpstr>
      <vt:lpstr>Breezy Day in NY Bay</vt:lpstr>
      <vt:lpstr>Breezy Day in NY Bay</vt:lpstr>
      <vt:lpstr>Your Mission…</vt:lpstr>
      <vt:lpstr>Discussion and Documentation</vt:lpstr>
      <vt:lpstr>What went well?</vt:lpstr>
      <vt:lpstr>What didn’t go so well?</vt:lpstr>
      <vt:lpstr>…and the lesson here is:</vt:lpstr>
      <vt:lpstr>…and the lesson here is:</vt:lpstr>
      <vt:lpstr>Thanks. Stay Safe out there.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TCT Refresher Session</dc:title>
  <dc:creator>Matthew James</dc:creator>
  <cp:lastModifiedBy>Matthew James</cp:lastModifiedBy>
  <cp:revision>20</cp:revision>
  <dcterms:created xsi:type="dcterms:W3CDTF">2013-03-16T03:44:26Z</dcterms:created>
  <dcterms:modified xsi:type="dcterms:W3CDTF">2013-03-17T15:29:59Z</dcterms:modified>
</cp:coreProperties>
</file>