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5" r:id="rId1"/>
  </p:sldMasterIdLst>
  <p:notesMasterIdLst>
    <p:notesMasterId r:id="rId46"/>
  </p:notesMasterIdLst>
  <p:sldIdLst>
    <p:sldId id="259" r:id="rId2"/>
    <p:sldId id="283" r:id="rId3"/>
    <p:sldId id="674" r:id="rId4"/>
    <p:sldId id="686" r:id="rId5"/>
    <p:sldId id="687" r:id="rId6"/>
    <p:sldId id="689" r:id="rId7"/>
    <p:sldId id="688" r:id="rId8"/>
    <p:sldId id="706" r:id="rId9"/>
    <p:sldId id="685" r:id="rId10"/>
    <p:sldId id="707" r:id="rId11"/>
    <p:sldId id="696" r:id="rId12"/>
    <p:sldId id="690" r:id="rId13"/>
    <p:sldId id="697" r:id="rId14"/>
    <p:sldId id="698" r:id="rId15"/>
    <p:sldId id="691" r:id="rId16"/>
    <p:sldId id="699" r:id="rId17"/>
    <p:sldId id="700" r:id="rId18"/>
    <p:sldId id="704" r:id="rId19"/>
    <p:sldId id="694" r:id="rId20"/>
    <p:sldId id="692" r:id="rId21"/>
    <p:sldId id="571" r:id="rId22"/>
    <p:sldId id="494" r:id="rId23"/>
    <p:sldId id="491" r:id="rId24"/>
    <p:sldId id="492" r:id="rId25"/>
    <p:sldId id="695" r:id="rId26"/>
    <p:sldId id="701" r:id="rId27"/>
    <p:sldId id="311" r:id="rId28"/>
    <p:sldId id="572" r:id="rId29"/>
    <p:sldId id="284" r:id="rId30"/>
    <p:sldId id="703" r:id="rId31"/>
    <p:sldId id="280" r:id="rId32"/>
    <p:sldId id="281" r:id="rId33"/>
    <p:sldId id="310" r:id="rId34"/>
    <p:sldId id="573" r:id="rId35"/>
    <p:sldId id="570" r:id="rId36"/>
    <p:sldId id="486" r:id="rId37"/>
    <p:sldId id="487" r:id="rId38"/>
    <p:sldId id="488" r:id="rId39"/>
    <p:sldId id="489" r:id="rId40"/>
    <p:sldId id="490" r:id="rId41"/>
    <p:sldId id="675" r:id="rId42"/>
    <p:sldId id="285" r:id="rId43"/>
    <p:sldId id="676" r:id="rId44"/>
    <p:sldId id="485" r:id="rId45"/>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99"/>
    <a:srgbClr val="000066"/>
    <a:srgbClr val="99CCFF"/>
    <a:srgbClr val="3333FF"/>
    <a:srgbClr val="0000FF"/>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91" autoAdjust="0"/>
  </p:normalViewPr>
  <p:slideViewPr>
    <p:cSldViewPr>
      <p:cViewPr varScale="1">
        <p:scale>
          <a:sx n="68" d="100"/>
          <a:sy n="68" d="100"/>
        </p:scale>
        <p:origin x="558"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2796"/>
    </p:cViewPr>
  </p:sorterViewPr>
  <p:notesViewPr>
    <p:cSldViewPr>
      <p:cViewPr varScale="1">
        <p:scale>
          <a:sx n="56" d="100"/>
          <a:sy n="56" d="100"/>
        </p:scale>
        <p:origin x="-18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dirty="0"/>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dirty="0"/>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F5908F-5D4A-400A-A095-2E0EB271AFEB}" type="slidenum">
              <a:rPr lang="en-US"/>
              <a:pPr>
                <a:defRPr/>
              </a:pPr>
              <a:t>‹#›</a:t>
            </a:fld>
            <a:endParaRPr lang="en-US" dirty="0"/>
          </a:p>
        </p:txBody>
      </p:sp>
    </p:spTree>
    <p:extLst>
      <p:ext uri="{BB962C8B-B14F-4D97-AF65-F5344CB8AC3E}">
        <p14:creationId xmlns:p14="http://schemas.microsoft.com/office/powerpoint/2010/main" val="2672369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F5908F-5D4A-400A-A095-2E0EB271AFEB}" type="slidenum">
              <a:rPr lang="en-US" smtClean="0"/>
              <a:pPr>
                <a:defRPr/>
              </a:pPr>
              <a:t>16</a:t>
            </a:fld>
            <a:endParaRPr lang="en-US" dirty="0"/>
          </a:p>
        </p:txBody>
      </p:sp>
    </p:spTree>
    <p:extLst>
      <p:ext uri="{BB962C8B-B14F-4D97-AF65-F5344CB8AC3E}">
        <p14:creationId xmlns:p14="http://schemas.microsoft.com/office/powerpoint/2010/main" val="296752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It’s important to note that in the operations policy manual we already have statements saying it is</a:t>
            </a:r>
          </a:p>
          <a:p>
            <a:r>
              <a:rPr lang="en-US" altLang="en-US" dirty="0"/>
              <a:t>EVERY crew person’s responsibility to evaluate their own physical condition. Additionally the Coxswain is responsibility evaluate the condition of the crew before (and During) the start of the mission.</a:t>
            </a:r>
          </a:p>
        </p:txBody>
      </p:sp>
      <p:sp>
        <p:nvSpPr>
          <p:cNvPr id="4" name="Slide Number Placeholder 3">
            <a:extLst>
              <a:ext uri="{FF2B5EF4-FFF2-40B4-BE49-F238E27FC236}">
                <a16:creationId xmlns:a16="http://schemas.microsoft.com/office/drawing/2014/main" id="{74A1D478-F2A4-D54F-B325-A82726A3E9E1}"/>
              </a:ext>
            </a:extLst>
          </p:cNvPr>
          <p:cNvSpPr>
            <a:spLocks noGrp="1"/>
          </p:cNvSpPr>
          <p:nvPr>
            <p:ph type="sldNum" sz="quarter" idx="5"/>
          </p:nvPr>
        </p:nvSpPr>
        <p:spPr/>
        <p:txBody>
          <a:bodyPr/>
          <a:lstStyle/>
          <a:p>
            <a:pPr>
              <a:defRPr/>
            </a:pPr>
            <a:fld id="{49AF63BA-7460-495F-83F9-EABF320BF20D}" type="slidenum">
              <a:rPr lang="en-US" smtClean="0"/>
              <a:pPr>
                <a:defRPr/>
              </a:pPr>
              <a:t>31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goes on to state EVERY crew member should be aware of the condition of fellow crew members</a:t>
            </a:r>
          </a:p>
          <a:p>
            <a:endParaRPr lang="en-US" altLang="en-US" dirty="0"/>
          </a:p>
          <a:p>
            <a:r>
              <a:rPr lang="en-US" altLang="en-US" dirty="0"/>
              <a:t>In reality isn’t this a tenet of our TCT program</a:t>
            </a:r>
          </a:p>
          <a:p>
            <a:endParaRPr lang="en-US" altLang="en-US" dirty="0"/>
          </a:p>
          <a:p>
            <a:r>
              <a:rPr lang="en-US" altLang="en-US" dirty="0"/>
              <a:t>We need to do everything we can ensure this happens</a:t>
            </a:r>
          </a:p>
        </p:txBody>
      </p:sp>
      <p:sp>
        <p:nvSpPr>
          <p:cNvPr id="4" name="Slide Number Placeholder 3"/>
          <p:cNvSpPr>
            <a:spLocks noGrp="1"/>
          </p:cNvSpPr>
          <p:nvPr>
            <p:ph type="sldNum" sz="quarter" idx="5"/>
          </p:nvPr>
        </p:nvSpPr>
        <p:spPr/>
        <p:txBody>
          <a:bodyPr/>
          <a:lstStyle/>
          <a:p>
            <a:pPr>
              <a:defRPr/>
            </a:pPr>
            <a:fld id="{55D7BCAB-1426-42D8-A6FD-25FE345E9258}" type="slidenum">
              <a:rPr lang="en-US" smtClean="0"/>
              <a:pPr>
                <a:defRPr/>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Capable of performing the mission includes physical capabilities including vision and hearing acuity. Make</a:t>
            </a:r>
            <a:r>
              <a:rPr lang="en-US" baseline="0" dirty="0"/>
              <a:t> the point that we are all to watch out for one another! The key is he crew, not the mission.</a:t>
            </a:r>
            <a:endParaRPr lang="en-US" dirty="0"/>
          </a:p>
          <a:p>
            <a:endParaRPr lang="en-US" dirty="0"/>
          </a:p>
        </p:txBody>
      </p:sp>
      <p:sp>
        <p:nvSpPr>
          <p:cNvPr id="4" name="Slide Number Placeholder 3"/>
          <p:cNvSpPr>
            <a:spLocks noGrp="1"/>
          </p:cNvSpPr>
          <p:nvPr>
            <p:ph type="sldNum" sz="quarter" idx="10"/>
          </p:nvPr>
        </p:nvSpPr>
        <p:spPr/>
        <p:txBody>
          <a:bodyPr/>
          <a:lstStyle/>
          <a:p>
            <a:fld id="{97B926F2-FE35-4312-839E-D32EAA8F49DB}" type="slidenum">
              <a:rPr lang="en-US" smtClean="0"/>
              <a:t>33</a:t>
            </a:fld>
            <a:endParaRPr lang="en-US" dirty="0"/>
          </a:p>
        </p:txBody>
      </p:sp>
    </p:spTree>
    <p:extLst>
      <p:ext uri="{BB962C8B-B14F-4D97-AF65-F5344CB8AC3E}">
        <p14:creationId xmlns:p14="http://schemas.microsoft.com/office/powerpoint/2010/main" val="303603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34</a:t>
            </a:fld>
            <a:endParaRPr lang="en-US" dirty="0"/>
          </a:p>
        </p:txBody>
      </p:sp>
    </p:spTree>
    <p:extLst>
      <p:ext uri="{BB962C8B-B14F-4D97-AF65-F5344CB8AC3E}">
        <p14:creationId xmlns:p14="http://schemas.microsoft.com/office/powerpoint/2010/main" val="2331225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DBE7592-5ACC-4823-AE60-254BA1C815BC}" type="slidenum">
              <a:rPr lang="en-US" smtClean="0"/>
              <a:pPr/>
              <a:t>35</a:t>
            </a:fld>
            <a:endParaRPr lang="en-US" dirty="0"/>
          </a:p>
        </p:txBody>
      </p:sp>
      <p:sp>
        <p:nvSpPr>
          <p:cNvPr id="6246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ln/>
        </p:spPr>
        <p:txBody>
          <a:bodyPr/>
          <a:lstStyle/>
          <a:p>
            <a:pPr eaLnBrk="1" hangingPunct="1">
              <a:defRPr/>
            </a:pPr>
            <a:endParaRPr lang="en-US" dirty="0"/>
          </a:p>
        </p:txBody>
      </p:sp>
    </p:spTree>
    <p:extLst>
      <p:ext uri="{BB962C8B-B14F-4D97-AF65-F5344CB8AC3E}">
        <p14:creationId xmlns:p14="http://schemas.microsoft.com/office/powerpoint/2010/main" val="1255496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40</a:t>
            </a:fld>
            <a:endParaRPr lang="en-US" dirty="0"/>
          </a:p>
        </p:txBody>
      </p:sp>
    </p:spTree>
    <p:extLst>
      <p:ext uri="{BB962C8B-B14F-4D97-AF65-F5344CB8AC3E}">
        <p14:creationId xmlns:p14="http://schemas.microsoft.com/office/powerpoint/2010/main" val="2832666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41</a:t>
            </a:fld>
            <a:endParaRPr lang="en-US" dirty="0"/>
          </a:p>
        </p:txBody>
      </p:sp>
    </p:spTree>
    <p:extLst>
      <p:ext uri="{BB962C8B-B14F-4D97-AF65-F5344CB8AC3E}">
        <p14:creationId xmlns:p14="http://schemas.microsoft.com/office/powerpoint/2010/main" val="370367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ORM is all about a continuous review of changing conditions that may influence the “Risk” of a mission.</a:t>
            </a:r>
          </a:p>
        </p:txBody>
      </p:sp>
      <p:sp>
        <p:nvSpPr>
          <p:cNvPr id="4" name="Slide Number Placeholder 3"/>
          <p:cNvSpPr>
            <a:spLocks noGrp="1"/>
          </p:cNvSpPr>
          <p:nvPr>
            <p:ph type="sldNum" sz="quarter" idx="10"/>
          </p:nvPr>
        </p:nvSpPr>
        <p:spPr/>
        <p:txBody>
          <a:bodyPr/>
          <a:lstStyle/>
          <a:p>
            <a:fld id="{97B926F2-FE35-4312-839E-D32EAA8F49DB}" type="slidenum">
              <a:rPr lang="en-US" smtClean="0"/>
              <a:t>42</a:t>
            </a:fld>
            <a:endParaRPr lang="en-US" dirty="0"/>
          </a:p>
        </p:txBody>
      </p:sp>
    </p:spTree>
    <p:extLst>
      <p:ext uri="{BB962C8B-B14F-4D97-AF65-F5344CB8AC3E}">
        <p14:creationId xmlns:p14="http://schemas.microsoft.com/office/powerpoint/2010/main" val="168967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F5908F-5D4A-400A-A095-2E0EB271AFEB}" type="slidenum">
              <a:rPr lang="en-US" smtClean="0"/>
              <a:pPr>
                <a:defRPr/>
              </a:pPr>
              <a:t>17</a:t>
            </a:fld>
            <a:endParaRPr lang="en-US" dirty="0"/>
          </a:p>
        </p:txBody>
      </p:sp>
    </p:spTree>
    <p:extLst>
      <p:ext uri="{BB962C8B-B14F-4D97-AF65-F5344CB8AC3E}">
        <p14:creationId xmlns:p14="http://schemas.microsoft.com/office/powerpoint/2010/main" val="1680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22</a:t>
            </a:fld>
            <a:endParaRPr lang="en-US" dirty="0"/>
          </a:p>
        </p:txBody>
      </p:sp>
    </p:spTree>
    <p:extLst>
      <p:ext uri="{BB962C8B-B14F-4D97-AF65-F5344CB8AC3E}">
        <p14:creationId xmlns:p14="http://schemas.microsoft.com/office/powerpoint/2010/main" val="345362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23</a:t>
            </a:fld>
            <a:endParaRPr lang="en-US" dirty="0"/>
          </a:p>
        </p:txBody>
      </p:sp>
    </p:spTree>
    <p:extLst>
      <p:ext uri="{BB962C8B-B14F-4D97-AF65-F5344CB8AC3E}">
        <p14:creationId xmlns:p14="http://schemas.microsoft.com/office/powerpoint/2010/main" val="255194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24</a:t>
            </a:fld>
            <a:endParaRPr lang="en-US" dirty="0"/>
          </a:p>
        </p:txBody>
      </p:sp>
    </p:spTree>
    <p:extLst>
      <p:ext uri="{BB962C8B-B14F-4D97-AF65-F5344CB8AC3E}">
        <p14:creationId xmlns:p14="http://schemas.microsoft.com/office/powerpoint/2010/main" val="399999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to your break out groups and complete the GAR 2.0 form for this incident.</a:t>
            </a:r>
          </a:p>
        </p:txBody>
      </p:sp>
      <p:sp>
        <p:nvSpPr>
          <p:cNvPr id="4" name="Slide Number Placeholder 3"/>
          <p:cNvSpPr>
            <a:spLocks noGrp="1"/>
          </p:cNvSpPr>
          <p:nvPr>
            <p:ph type="sldNum" sz="quarter" idx="5"/>
          </p:nvPr>
        </p:nvSpPr>
        <p:spPr/>
        <p:txBody>
          <a:bodyPr/>
          <a:lstStyle/>
          <a:p>
            <a:fld id="{EDB42815-952D-4C1A-B535-7B1AC16BDF31}" type="slidenum">
              <a:rPr lang="en-US" smtClean="0"/>
              <a:t>27</a:t>
            </a:fld>
            <a:endParaRPr lang="en-US" dirty="0"/>
          </a:p>
        </p:txBody>
      </p:sp>
    </p:spTree>
    <p:extLst>
      <p:ext uri="{BB962C8B-B14F-4D97-AF65-F5344CB8AC3E}">
        <p14:creationId xmlns:p14="http://schemas.microsoft.com/office/powerpoint/2010/main" val="353486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28</a:t>
            </a:fld>
            <a:endParaRPr lang="en-US" dirty="0"/>
          </a:p>
        </p:txBody>
      </p:sp>
    </p:spTree>
    <p:extLst>
      <p:ext uri="{BB962C8B-B14F-4D97-AF65-F5344CB8AC3E}">
        <p14:creationId xmlns:p14="http://schemas.microsoft.com/office/powerpoint/2010/main" val="325583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926F2-FE35-4312-839E-D32EAA8F49DB}" type="slidenum">
              <a:rPr lang="en-US" smtClean="0"/>
              <a:t>29</a:t>
            </a:fld>
            <a:endParaRPr lang="en-US" dirty="0"/>
          </a:p>
        </p:txBody>
      </p:sp>
    </p:spTree>
    <p:extLst>
      <p:ext uri="{BB962C8B-B14F-4D97-AF65-F5344CB8AC3E}">
        <p14:creationId xmlns:p14="http://schemas.microsoft.com/office/powerpoint/2010/main" val="7712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F5908F-5D4A-400A-A095-2E0EB271AFEB}" type="slidenum">
              <a:rPr lang="en-US" smtClean="0"/>
              <a:pPr>
                <a:defRPr/>
              </a:pPr>
              <a:t>30</a:t>
            </a:fld>
            <a:endParaRPr lang="en-US" dirty="0"/>
          </a:p>
        </p:txBody>
      </p:sp>
    </p:spTree>
    <p:extLst>
      <p:ext uri="{BB962C8B-B14F-4D97-AF65-F5344CB8AC3E}">
        <p14:creationId xmlns:p14="http://schemas.microsoft.com/office/powerpoint/2010/main" val="2515744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a:t>                                              </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2020 Surface Operations Workshop  Response Directorate </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FA0AF0D-BB2B-4B8B-B264-70BE1C3D4866}" type="slidenum">
              <a:rPr lang="en-US" smtClean="0"/>
              <a:pPr>
                <a:defRPr/>
              </a:pPr>
              <a:t>‹#›</a:t>
            </a:fld>
            <a:endParaRPr lang="en-US" dirty="0"/>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                                              </a:t>
            </a:r>
          </a:p>
        </p:txBody>
      </p:sp>
      <p:sp>
        <p:nvSpPr>
          <p:cNvPr id="5" name="Footer Placeholder 4"/>
          <p:cNvSpPr>
            <a:spLocks noGrp="1"/>
          </p:cNvSpPr>
          <p:nvPr>
            <p:ph type="ftr" sz="quarter" idx="11"/>
          </p:nvPr>
        </p:nvSpPr>
        <p:spPr/>
        <p:txBody>
          <a:bodyPr/>
          <a:lstStyle/>
          <a:p>
            <a:pPr>
              <a:defRPr/>
            </a:pPr>
            <a:r>
              <a:rPr lang="en-US" dirty="0"/>
              <a:t>2020 Surface Operations Workshop  Response Directorate </a:t>
            </a:r>
          </a:p>
        </p:txBody>
      </p:sp>
      <p:sp>
        <p:nvSpPr>
          <p:cNvPr id="6" name="Slide Number Placeholder 5"/>
          <p:cNvSpPr>
            <a:spLocks noGrp="1"/>
          </p:cNvSpPr>
          <p:nvPr>
            <p:ph type="sldNum" sz="quarter" idx="12"/>
          </p:nvPr>
        </p:nvSpPr>
        <p:spPr/>
        <p:txBody>
          <a:bodyPr/>
          <a:lstStyle/>
          <a:p>
            <a:pPr>
              <a:defRPr/>
            </a:pPr>
            <a:fld id="{DF94E338-500F-4312-A027-727AF63E69AA}" type="slidenum">
              <a:rPr lang="en-US" smtClean="0"/>
              <a:pPr>
                <a:defRPr/>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                                              </a:t>
            </a:r>
          </a:p>
        </p:txBody>
      </p:sp>
      <p:sp>
        <p:nvSpPr>
          <p:cNvPr id="5" name="Footer Placeholder 4"/>
          <p:cNvSpPr>
            <a:spLocks noGrp="1"/>
          </p:cNvSpPr>
          <p:nvPr>
            <p:ph type="ftr" sz="quarter" idx="11"/>
          </p:nvPr>
        </p:nvSpPr>
        <p:spPr/>
        <p:txBody>
          <a:bodyPr/>
          <a:lstStyle/>
          <a:p>
            <a:pPr>
              <a:defRPr/>
            </a:pPr>
            <a:r>
              <a:rPr lang="en-US" dirty="0"/>
              <a:t>2020 Surface Operations Workshop  Response Directorate </a:t>
            </a:r>
          </a:p>
        </p:txBody>
      </p:sp>
      <p:sp>
        <p:nvSpPr>
          <p:cNvPr id="6" name="Slide Number Placeholder 5"/>
          <p:cNvSpPr>
            <a:spLocks noGrp="1"/>
          </p:cNvSpPr>
          <p:nvPr>
            <p:ph type="sldNum" sz="quarter" idx="12"/>
          </p:nvPr>
        </p:nvSpPr>
        <p:spPr/>
        <p:txBody>
          <a:bodyPr/>
          <a:lstStyle/>
          <a:p>
            <a:pPr>
              <a:defRPr/>
            </a:pPr>
            <a:fld id="{525AE5D7-46C0-45CA-8B61-364A075DDCA1}" type="slidenum">
              <a:rPr lang="en-US" smtClean="0"/>
              <a:pPr>
                <a:defRPr/>
              </a:pPr>
              <a:t>‹#›</a:t>
            </a:fld>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                                              </a:t>
            </a:r>
          </a:p>
        </p:txBody>
      </p:sp>
      <p:sp>
        <p:nvSpPr>
          <p:cNvPr id="5" name="Footer Placeholder 4"/>
          <p:cNvSpPr>
            <a:spLocks noGrp="1"/>
          </p:cNvSpPr>
          <p:nvPr>
            <p:ph type="ftr" sz="quarter" idx="11"/>
          </p:nvPr>
        </p:nvSpPr>
        <p:spPr/>
        <p:txBody>
          <a:bodyPr/>
          <a:lstStyle/>
          <a:p>
            <a:pPr>
              <a:defRPr/>
            </a:pPr>
            <a:r>
              <a:rPr lang="en-US" dirty="0"/>
              <a:t>2020 Surface Operations Workshop  Response Directorate </a:t>
            </a:r>
          </a:p>
        </p:txBody>
      </p:sp>
      <p:sp>
        <p:nvSpPr>
          <p:cNvPr id="6" name="Slide Number Placeholder 5"/>
          <p:cNvSpPr>
            <a:spLocks noGrp="1"/>
          </p:cNvSpPr>
          <p:nvPr>
            <p:ph type="sldNum" sz="quarter" idx="12"/>
          </p:nvPr>
        </p:nvSpPr>
        <p:spPr/>
        <p:txBody>
          <a:bodyPr/>
          <a:lstStyle/>
          <a:p>
            <a:pPr>
              <a:defRPr/>
            </a:pPr>
            <a:fld id="{82C1527F-0D92-4448-BA45-E96FDE4F934C}"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dirty="0"/>
              <a:t>                                              </a:t>
            </a:r>
          </a:p>
        </p:txBody>
      </p:sp>
      <p:sp>
        <p:nvSpPr>
          <p:cNvPr id="5" name="Footer Placeholder 4"/>
          <p:cNvSpPr>
            <a:spLocks noGrp="1"/>
          </p:cNvSpPr>
          <p:nvPr>
            <p:ph type="ftr" sz="quarter" idx="11"/>
          </p:nvPr>
        </p:nvSpPr>
        <p:spPr/>
        <p:txBody>
          <a:bodyPr/>
          <a:lstStyle/>
          <a:p>
            <a:pPr>
              <a:defRPr/>
            </a:pPr>
            <a:r>
              <a:rPr lang="en-US" dirty="0"/>
              <a:t>2020 Surface Operations Workshop  Response Directorate </a:t>
            </a:r>
          </a:p>
        </p:txBody>
      </p:sp>
      <p:sp>
        <p:nvSpPr>
          <p:cNvPr id="6" name="Slide Number Placeholder 5"/>
          <p:cNvSpPr>
            <a:spLocks noGrp="1"/>
          </p:cNvSpPr>
          <p:nvPr>
            <p:ph type="sldNum" sz="quarter" idx="12"/>
          </p:nvPr>
        </p:nvSpPr>
        <p:spPr/>
        <p:txBody>
          <a:bodyPr/>
          <a:lstStyle/>
          <a:p>
            <a:pPr>
              <a:defRPr/>
            </a:pPr>
            <a:fld id="{8A348CC9-7DEA-41B6-98A2-87731CBD0D24}"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dirty="0"/>
              <a:t>                                              </a:t>
            </a:r>
          </a:p>
        </p:txBody>
      </p:sp>
      <p:sp>
        <p:nvSpPr>
          <p:cNvPr id="6" name="Footer Placeholder 5"/>
          <p:cNvSpPr>
            <a:spLocks noGrp="1"/>
          </p:cNvSpPr>
          <p:nvPr>
            <p:ph type="ftr" sz="quarter" idx="11"/>
          </p:nvPr>
        </p:nvSpPr>
        <p:spPr/>
        <p:txBody>
          <a:bodyPr/>
          <a:lstStyle/>
          <a:p>
            <a:pPr>
              <a:defRPr/>
            </a:pPr>
            <a:r>
              <a:rPr lang="en-US" dirty="0"/>
              <a:t>2020 Surface Operations Workshop  Response Directorate </a:t>
            </a:r>
          </a:p>
        </p:txBody>
      </p:sp>
      <p:sp>
        <p:nvSpPr>
          <p:cNvPr id="7" name="Slide Number Placeholder 6"/>
          <p:cNvSpPr>
            <a:spLocks noGrp="1"/>
          </p:cNvSpPr>
          <p:nvPr>
            <p:ph type="sldNum" sz="quarter" idx="12"/>
          </p:nvPr>
        </p:nvSpPr>
        <p:spPr/>
        <p:txBody>
          <a:bodyPr/>
          <a:lstStyle/>
          <a:p>
            <a:pPr>
              <a:defRPr/>
            </a:pPr>
            <a:fld id="{03826C52-E5C2-4E8D-A432-9C9269BF5220}"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dirty="0"/>
              <a:t>                                              </a:t>
            </a:r>
          </a:p>
        </p:txBody>
      </p:sp>
      <p:sp>
        <p:nvSpPr>
          <p:cNvPr id="8" name="Footer Placeholder 7"/>
          <p:cNvSpPr>
            <a:spLocks noGrp="1"/>
          </p:cNvSpPr>
          <p:nvPr>
            <p:ph type="ftr" sz="quarter" idx="11"/>
          </p:nvPr>
        </p:nvSpPr>
        <p:spPr/>
        <p:txBody>
          <a:bodyPr/>
          <a:lstStyle/>
          <a:p>
            <a:pPr>
              <a:defRPr/>
            </a:pPr>
            <a:r>
              <a:rPr lang="en-US" dirty="0"/>
              <a:t>2020 Surface Operations Workshop  Response Directorate </a:t>
            </a:r>
          </a:p>
        </p:txBody>
      </p:sp>
      <p:sp>
        <p:nvSpPr>
          <p:cNvPr id="9" name="Slide Number Placeholder 8"/>
          <p:cNvSpPr>
            <a:spLocks noGrp="1"/>
          </p:cNvSpPr>
          <p:nvPr>
            <p:ph type="sldNum" sz="quarter" idx="12"/>
          </p:nvPr>
        </p:nvSpPr>
        <p:spPr/>
        <p:txBody>
          <a:bodyPr/>
          <a:lstStyle/>
          <a:p>
            <a:pPr>
              <a:defRPr/>
            </a:pPr>
            <a:fld id="{28766636-F71C-45D7-9834-F7996D5ACBA0}" type="slidenum">
              <a:rPr lang="en-US" smtClean="0"/>
              <a:pPr>
                <a:defRPr/>
              </a:pPr>
              <a:t>‹#›</a:t>
            </a:fld>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dirty="0"/>
              <a:t>2020 Surface Operations Workshop  Response Directorate </a:t>
            </a:r>
          </a:p>
        </p:txBody>
      </p:sp>
      <p:sp>
        <p:nvSpPr>
          <p:cNvPr id="5" name="Slide Number Placeholder 4"/>
          <p:cNvSpPr>
            <a:spLocks noGrp="1"/>
          </p:cNvSpPr>
          <p:nvPr>
            <p:ph type="sldNum" sz="quarter" idx="12"/>
          </p:nvPr>
        </p:nvSpPr>
        <p:spPr/>
        <p:txBody>
          <a:bodyPr/>
          <a:lstStyle/>
          <a:p>
            <a:pPr>
              <a:defRPr/>
            </a:pPr>
            <a:fld id="{EB395B96-53ED-4720-B15D-7181F4B67012}"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a:t>
            </a:r>
          </a:p>
        </p:txBody>
      </p:sp>
      <p:sp>
        <p:nvSpPr>
          <p:cNvPr id="3" name="Footer Placeholder 2"/>
          <p:cNvSpPr>
            <a:spLocks noGrp="1"/>
          </p:cNvSpPr>
          <p:nvPr>
            <p:ph type="ftr" sz="quarter" idx="11"/>
          </p:nvPr>
        </p:nvSpPr>
        <p:spPr/>
        <p:txBody>
          <a:bodyPr/>
          <a:lstStyle/>
          <a:p>
            <a:pPr>
              <a:defRPr/>
            </a:pPr>
            <a:r>
              <a:rPr lang="en-US" dirty="0"/>
              <a:t>2020 Surface Operations Workshop  Response Directorate </a:t>
            </a:r>
          </a:p>
        </p:txBody>
      </p:sp>
      <p:sp>
        <p:nvSpPr>
          <p:cNvPr id="4" name="Slide Number Placeholder 3"/>
          <p:cNvSpPr>
            <a:spLocks noGrp="1"/>
          </p:cNvSpPr>
          <p:nvPr>
            <p:ph type="sldNum" sz="quarter" idx="12"/>
          </p:nvPr>
        </p:nvSpPr>
        <p:spPr/>
        <p:txBody>
          <a:bodyPr/>
          <a:lstStyle/>
          <a:p>
            <a:pPr>
              <a:defRPr/>
            </a:pPr>
            <a:fld id="{D2DB9645-FC39-4F48-BBDA-270DE054B8C5}" type="slidenum">
              <a:rPr lang="en-US" smtClean="0"/>
              <a:pPr>
                <a:defRPr/>
              </a:pPr>
              <a:t>‹#›</a:t>
            </a:fld>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dirty="0"/>
              <a:t>                                              </a:t>
            </a:r>
          </a:p>
        </p:txBody>
      </p:sp>
      <p:sp>
        <p:nvSpPr>
          <p:cNvPr id="6" name="Footer Placeholder 5"/>
          <p:cNvSpPr>
            <a:spLocks noGrp="1"/>
          </p:cNvSpPr>
          <p:nvPr>
            <p:ph type="ftr" sz="quarter" idx="11"/>
          </p:nvPr>
        </p:nvSpPr>
        <p:spPr/>
        <p:txBody>
          <a:bodyPr/>
          <a:lstStyle/>
          <a:p>
            <a:pPr>
              <a:defRPr/>
            </a:pPr>
            <a:r>
              <a:rPr lang="en-US" dirty="0"/>
              <a:t>2020 Surface Operations Workshop  Response Directorate </a:t>
            </a:r>
          </a:p>
        </p:txBody>
      </p:sp>
      <p:sp>
        <p:nvSpPr>
          <p:cNvPr id="7" name="Slide Number Placeholder 6"/>
          <p:cNvSpPr>
            <a:spLocks noGrp="1"/>
          </p:cNvSpPr>
          <p:nvPr>
            <p:ph type="sldNum" sz="quarter" idx="12"/>
          </p:nvPr>
        </p:nvSpPr>
        <p:spPr/>
        <p:txBody>
          <a:bodyPr/>
          <a:lstStyle/>
          <a:p>
            <a:pPr>
              <a:defRPr/>
            </a:pPr>
            <a:fld id="{7543A0CF-CB07-43D0-8DA0-7085558899D8}" type="slidenum">
              <a:rPr lang="en-US" smtClean="0"/>
              <a:pPr>
                <a:defRPr/>
              </a:pPr>
              <a:t>‹#›</a:t>
            </a:fld>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dirty="0"/>
              <a:t>                                              </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dirty="0"/>
              <a:t>2020 Surface Operations Workshop  Response Directorate </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69EECCB4-331D-4FA0-B1B5-5418E90481A1}"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r>
              <a:rPr lang="en-US" dirty="0"/>
              <a:t>                                              </a:t>
            </a: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a:t>2020 Surface Operations Workshop  Response Directorate </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F736FF1-463A-4153-982D-5A0C9B0E35D6}"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ransition>
    <p:pull dir="rd"/>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mailmeform.com/builder/form/dbbV1669i5TYw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emailmeform.com/builder/form/apq47kOroc571fb"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d113-cloud.d11nr.info/D11N-documentation/pdfs/AUX_COVID19_High-Risk_Certification.pdf" TargetMode="External"/><Relationship Id="rId2" Type="http://schemas.openxmlformats.org/officeDocument/2006/relationships/hyperlink" Target="https://www.emailmeform.com/builder/form/dbbV1669i5TYw4" TargetMode="External"/><Relationship Id="rId1" Type="http://schemas.openxmlformats.org/officeDocument/2006/relationships/slideLayout" Target="../slideLayouts/slideLayout2.xml"/><Relationship Id="rId4" Type="http://schemas.openxmlformats.org/officeDocument/2006/relationships/hyperlink" Target="https://www.emailmeform.com/builder/form/apq47kOroc571f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11NORTHERN@uscg.mi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8113-5976-4B02-B21A-606759E753F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FE191DF-220F-4630-ACBA-F461A1E7EA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247039"/>
            <a:ext cx="8839200" cy="6324600"/>
          </a:xfrm>
        </p:spPr>
      </p:pic>
      <p:sp>
        <p:nvSpPr>
          <p:cNvPr id="6" name="Rectangle 5">
            <a:extLst>
              <a:ext uri="{FF2B5EF4-FFF2-40B4-BE49-F238E27FC236}">
                <a16:creationId xmlns:a16="http://schemas.microsoft.com/office/drawing/2014/main" id="{BC463259-872C-4DDF-B952-DE87A3C6476C}"/>
              </a:ext>
            </a:extLst>
          </p:cNvPr>
          <p:cNvSpPr/>
          <p:nvPr/>
        </p:nvSpPr>
        <p:spPr>
          <a:xfrm>
            <a:off x="304800" y="475600"/>
            <a:ext cx="3803374" cy="844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OPERATIONS – CERTIFICATIONS &amp; REYR</a:t>
            </a:r>
            <a:endParaRPr lang="en-US" sz="2400" dirty="0">
              <a:solidFill>
                <a:schemeClr val="tx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D1731B34-7C52-436F-878F-5A41CD9181D4}"/>
              </a:ext>
            </a:extLst>
          </p:cNvPr>
          <p:cNvSpPr/>
          <p:nvPr/>
        </p:nvSpPr>
        <p:spPr>
          <a:xfrm>
            <a:off x="3752019" y="5134872"/>
            <a:ext cx="1639957" cy="786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tx1"/>
              </a:solidFill>
            </a:endParaRPr>
          </a:p>
        </p:txBody>
      </p:sp>
      <p:sp>
        <p:nvSpPr>
          <p:cNvPr id="10" name="Rectangle 9">
            <a:extLst>
              <a:ext uri="{FF2B5EF4-FFF2-40B4-BE49-F238E27FC236}">
                <a16:creationId xmlns:a16="http://schemas.microsoft.com/office/drawing/2014/main" id="{6E4BB9D8-EB79-4400-829C-1232E66D3873}"/>
              </a:ext>
            </a:extLst>
          </p:cNvPr>
          <p:cNvSpPr/>
          <p:nvPr/>
        </p:nvSpPr>
        <p:spPr>
          <a:xfrm>
            <a:off x="0" y="5578335"/>
            <a:ext cx="1490870" cy="42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rgbClr val="FF0000"/>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05545DAC-7E0C-4E9D-8D53-6724FFDDD078}"/>
              </a:ext>
            </a:extLst>
          </p:cNvPr>
          <p:cNvSpPr/>
          <p:nvPr/>
        </p:nvSpPr>
        <p:spPr>
          <a:xfrm>
            <a:off x="5391976" y="2218911"/>
            <a:ext cx="171947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2020 – In Our Wake!</a:t>
            </a:r>
          </a:p>
        </p:txBody>
      </p:sp>
      <p:sp>
        <p:nvSpPr>
          <p:cNvPr id="12" name="Rectangle 11">
            <a:extLst>
              <a:ext uri="{FF2B5EF4-FFF2-40B4-BE49-F238E27FC236}">
                <a16:creationId xmlns:a16="http://schemas.microsoft.com/office/drawing/2014/main" id="{B87751EB-E05F-4F73-9137-1D30984A8DB6}"/>
              </a:ext>
            </a:extLst>
          </p:cNvPr>
          <p:cNvSpPr/>
          <p:nvPr/>
        </p:nvSpPr>
        <p:spPr>
          <a:xfrm>
            <a:off x="5431733" y="2133600"/>
            <a:ext cx="1639957" cy="771111"/>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 name="Rectangle 2">
            <a:extLst>
              <a:ext uri="{FF2B5EF4-FFF2-40B4-BE49-F238E27FC236}">
                <a16:creationId xmlns:a16="http://schemas.microsoft.com/office/drawing/2014/main" id="{3AFE98D6-713E-467B-BD9F-72259CEDB9A8}"/>
              </a:ext>
            </a:extLst>
          </p:cNvPr>
          <p:cNvSpPr/>
          <p:nvPr/>
        </p:nvSpPr>
        <p:spPr>
          <a:xfrm>
            <a:off x="2971795" y="5558020"/>
            <a:ext cx="3200403"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PCA FAIR</a:t>
            </a:r>
          </a:p>
          <a:p>
            <a:pPr algn="ctr"/>
            <a:r>
              <a:rPr lang="en-US" b="1" dirty="0">
                <a:effectLst>
                  <a:outerShdw blurRad="38100" dist="38100" dir="2700000" algn="tl">
                    <a:srgbClr val="000000">
                      <a:alpha val="43137"/>
                    </a:srgbClr>
                  </a:outerShdw>
                </a:effectLst>
              </a:rPr>
              <a:t>16 January 2021</a:t>
            </a:r>
          </a:p>
        </p:txBody>
      </p:sp>
    </p:spTree>
    <p:extLst>
      <p:ext uri="{BB962C8B-B14F-4D97-AF65-F5344CB8AC3E}">
        <p14:creationId xmlns:p14="http://schemas.microsoft.com/office/powerpoint/2010/main" val="2797814871"/>
      </p:ext>
    </p:extLst>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CE8B6-D522-4623-A3BE-56D55A0AA3AF}"/>
              </a:ext>
            </a:extLst>
          </p:cNvPr>
          <p:cNvSpPr>
            <a:spLocks noGrp="1"/>
          </p:cNvSpPr>
          <p:nvPr>
            <p:ph sz="half" idx="1"/>
          </p:nvPr>
        </p:nvSpPr>
        <p:spPr>
          <a:xfrm>
            <a:off x="457200" y="1481328"/>
            <a:ext cx="8190072" cy="5102034"/>
          </a:xfrm>
        </p:spPr>
        <p:txBody>
          <a:bodyPr>
            <a:normAutofit/>
          </a:bodyPr>
          <a:lstStyle/>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  Bubble Request Form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Coxswains submit this form and it is valid until the Bubble is changed.</a:t>
            </a:r>
          </a:p>
          <a:p>
            <a:pPr marL="0" marR="0" indent="0">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r>
              <a:rPr lang="en-US" sz="24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https://www.emailmeform.com/builder/form/dbbV1669i5TYw4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90EFD3C4-1EF2-4C73-9AB8-DDEBDAC88343}"/>
              </a:ext>
            </a:extLst>
          </p:cNvPr>
          <p:cNvSpPr>
            <a:spLocks noGrp="1"/>
          </p:cNvSpPr>
          <p:nvPr>
            <p:ph sz="half" idx="2"/>
          </p:nvPr>
        </p:nvSpPr>
        <p:spPr>
          <a:xfrm flipH="1">
            <a:off x="8686799" y="1481328"/>
            <a:ext cx="45719" cy="4525963"/>
          </a:xfrm>
        </p:spPr>
        <p:txBody>
          <a:bodyPr>
            <a:normAutofit/>
          </a:bodyPr>
          <a:lstStyle/>
          <a:p>
            <a:endParaRPr lang="en-US" dirty="0"/>
          </a:p>
        </p:txBody>
      </p:sp>
      <p:sp>
        <p:nvSpPr>
          <p:cNvPr id="4" name="Slide Number Placeholder 3">
            <a:extLst>
              <a:ext uri="{FF2B5EF4-FFF2-40B4-BE49-F238E27FC236}">
                <a16:creationId xmlns:a16="http://schemas.microsoft.com/office/drawing/2014/main" id="{10C76F6C-7DC1-4003-A1F8-4B401F449A99}"/>
              </a:ext>
            </a:extLst>
          </p:cNvPr>
          <p:cNvSpPr>
            <a:spLocks noGrp="1"/>
          </p:cNvSpPr>
          <p:nvPr>
            <p:ph type="sldNum" sz="quarter" idx="12"/>
          </p:nvPr>
        </p:nvSpPr>
        <p:spPr/>
        <p:txBody>
          <a:bodyPr/>
          <a:lstStyle/>
          <a:p>
            <a:pPr>
              <a:defRPr/>
            </a:pPr>
            <a:fld id="{03826C52-E5C2-4E8D-A432-9C9269BF5220}" type="slidenum">
              <a:rPr lang="en-US" smtClean="0"/>
              <a:pPr>
                <a:defRPr/>
              </a:pPr>
              <a:t>10</a:t>
            </a:fld>
            <a:endParaRPr lang="en-US" dirty="0"/>
          </a:p>
        </p:txBody>
      </p:sp>
      <p:sp>
        <p:nvSpPr>
          <p:cNvPr id="5" name="Title 4">
            <a:extLst>
              <a:ext uri="{FF2B5EF4-FFF2-40B4-BE49-F238E27FC236}">
                <a16:creationId xmlns:a16="http://schemas.microsoft.com/office/drawing/2014/main" id="{BCAE86E2-E64C-471A-9D74-795205EEAB4B}"/>
              </a:ext>
            </a:extLst>
          </p:cNvPr>
          <p:cNvSpPr>
            <a:spLocks noGrp="1"/>
          </p:cNvSpPr>
          <p:nvPr>
            <p:ph type="title"/>
          </p:nvPr>
        </p:nvSpPr>
        <p:spPr/>
        <p:txBody>
          <a:bodyPr/>
          <a:lstStyle/>
          <a:p>
            <a:r>
              <a:rPr lang="en-US" dirty="0"/>
              <a:t>Bubble Request Form</a:t>
            </a:r>
          </a:p>
        </p:txBody>
      </p:sp>
    </p:spTree>
    <p:extLst>
      <p:ext uri="{BB962C8B-B14F-4D97-AF65-F5344CB8AC3E}">
        <p14:creationId xmlns:p14="http://schemas.microsoft.com/office/powerpoint/2010/main" val="41355723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8352D9A-F21D-471F-A8FE-5945CBFCD6E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76182" y="1143000"/>
            <a:ext cx="4063018" cy="5587846"/>
          </a:xfrm>
        </p:spPr>
      </p:pic>
      <p:sp>
        <p:nvSpPr>
          <p:cNvPr id="4" name="Slide Number Placeholder 3">
            <a:extLst>
              <a:ext uri="{FF2B5EF4-FFF2-40B4-BE49-F238E27FC236}">
                <a16:creationId xmlns:a16="http://schemas.microsoft.com/office/drawing/2014/main" id="{66CFE16C-F485-44AE-BA8F-65A42FE32A38}"/>
              </a:ext>
            </a:extLst>
          </p:cNvPr>
          <p:cNvSpPr>
            <a:spLocks noGrp="1"/>
          </p:cNvSpPr>
          <p:nvPr>
            <p:ph type="sldNum" sz="quarter" idx="12"/>
          </p:nvPr>
        </p:nvSpPr>
        <p:spPr/>
        <p:txBody>
          <a:bodyPr/>
          <a:lstStyle/>
          <a:p>
            <a:pPr>
              <a:defRPr/>
            </a:pPr>
            <a:fld id="{03826C52-E5C2-4E8D-A432-9C9269BF5220}" type="slidenum">
              <a:rPr lang="en-US" smtClean="0"/>
              <a:pPr>
                <a:defRPr/>
              </a:pPr>
              <a:t>11</a:t>
            </a:fld>
            <a:endParaRPr lang="en-US" dirty="0"/>
          </a:p>
        </p:txBody>
      </p:sp>
      <p:sp>
        <p:nvSpPr>
          <p:cNvPr id="5" name="Title 4">
            <a:extLst>
              <a:ext uri="{FF2B5EF4-FFF2-40B4-BE49-F238E27FC236}">
                <a16:creationId xmlns:a16="http://schemas.microsoft.com/office/drawing/2014/main" id="{11FB3E5F-0502-4218-B91B-9452E2912AE1}"/>
              </a:ext>
            </a:extLst>
          </p:cNvPr>
          <p:cNvSpPr>
            <a:spLocks noGrp="1"/>
          </p:cNvSpPr>
          <p:nvPr>
            <p:ph type="title"/>
          </p:nvPr>
        </p:nvSpPr>
        <p:spPr>
          <a:xfrm>
            <a:off x="457200" y="274638"/>
            <a:ext cx="8229600" cy="715962"/>
          </a:xfrm>
        </p:spPr>
        <p:txBody>
          <a:bodyPr>
            <a:normAutofit fontScale="90000"/>
          </a:bodyPr>
          <a:lstStyle/>
          <a:p>
            <a:r>
              <a:rPr lang="en-US" dirty="0"/>
              <a:t>Bubble Request Form</a:t>
            </a:r>
          </a:p>
        </p:txBody>
      </p:sp>
      <p:pic>
        <p:nvPicPr>
          <p:cNvPr id="13" name="Content Placeholder 12">
            <a:extLst>
              <a:ext uri="{FF2B5EF4-FFF2-40B4-BE49-F238E27FC236}">
                <a16:creationId xmlns:a16="http://schemas.microsoft.com/office/drawing/2014/main" id="{E4B801CC-BCE7-4A05-8693-100699A3D6D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143000"/>
            <a:ext cx="4063018" cy="5587846"/>
          </a:xfrm>
        </p:spPr>
      </p:pic>
    </p:spTree>
    <p:extLst>
      <p:ext uri="{BB962C8B-B14F-4D97-AF65-F5344CB8AC3E}">
        <p14:creationId xmlns:p14="http://schemas.microsoft.com/office/powerpoint/2010/main" val="8196943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CE8B6-D522-4623-A3BE-56D55A0AA3AF}"/>
              </a:ext>
            </a:extLst>
          </p:cNvPr>
          <p:cNvSpPr>
            <a:spLocks noGrp="1"/>
          </p:cNvSpPr>
          <p:nvPr>
            <p:ph sz="half" idx="1"/>
          </p:nvPr>
        </p:nvSpPr>
        <p:spPr>
          <a:xfrm>
            <a:off x="457200" y="1481328"/>
            <a:ext cx="8190072" cy="4525963"/>
          </a:xfrm>
        </p:spPr>
        <p:txBody>
          <a:bodyPr>
            <a:normAutofit/>
          </a:bodyPr>
          <a:lstStyle/>
          <a:p>
            <a:pPr marL="0" marR="0">
              <a:lnSpc>
                <a:spcPct val="107000"/>
              </a:lnSpc>
              <a:spcBef>
                <a:spcPts val="0"/>
              </a:spcBef>
              <a:spcAft>
                <a:spcPts val="8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High Risk Assessment Form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Each Bubble member submits this form and it is valid until the entries change.  </a:t>
            </a:r>
          </a:p>
          <a:p>
            <a:pPr marL="0" marR="0">
              <a:lnSpc>
                <a:spcPct val="107000"/>
              </a:lnSpc>
              <a:spcBef>
                <a:spcPts val="0"/>
              </a:spcBef>
              <a:spcAft>
                <a:spcPts val="800"/>
              </a:spcAft>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http://d113-cloud.d11nr.info/D11N-documentation/pdfs/AUX_COVID19_High-Risk_Certification.pdf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90EFD3C4-1EF2-4C73-9AB8-DDEBDAC88343}"/>
              </a:ext>
            </a:extLst>
          </p:cNvPr>
          <p:cNvSpPr>
            <a:spLocks noGrp="1"/>
          </p:cNvSpPr>
          <p:nvPr>
            <p:ph sz="half" idx="2"/>
          </p:nvPr>
        </p:nvSpPr>
        <p:spPr>
          <a:xfrm flipH="1">
            <a:off x="8686799" y="1481328"/>
            <a:ext cx="45719" cy="4525963"/>
          </a:xfrm>
        </p:spPr>
        <p:txBody>
          <a:bodyPr>
            <a:normAutofit/>
          </a:bodyPr>
          <a:lstStyle/>
          <a:p>
            <a:endParaRPr lang="en-US" dirty="0"/>
          </a:p>
        </p:txBody>
      </p:sp>
      <p:sp>
        <p:nvSpPr>
          <p:cNvPr id="4" name="Slide Number Placeholder 3">
            <a:extLst>
              <a:ext uri="{FF2B5EF4-FFF2-40B4-BE49-F238E27FC236}">
                <a16:creationId xmlns:a16="http://schemas.microsoft.com/office/drawing/2014/main" id="{10C76F6C-7DC1-4003-A1F8-4B401F449A99}"/>
              </a:ext>
            </a:extLst>
          </p:cNvPr>
          <p:cNvSpPr>
            <a:spLocks noGrp="1"/>
          </p:cNvSpPr>
          <p:nvPr>
            <p:ph type="sldNum" sz="quarter" idx="12"/>
          </p:nvPr>
        </p:nvSpPr>
        <p:spPr/>
        <p:txBody>
          <a:bodyPr/>
          <a:lstStyle/>
          <a:p>
            <a:pPr>
              <a:defRPr/>
            </a:pPr>
            <a:fld id="{03826C52-E5C2-4E8D-A432-9C9269BF5220}" type="slidenum">
              <a:rPr lang="en-US" smtClean="0"/>
              <a:pPr>
                <a:defRPr/>
              </a:pPr>
              <a:t>12</a:t>
            </a:fld>
            <a:endParaRPr lang="en-US" dirty="0"/>
          </a:p>
        </p:txBody>
      </p:sp>
      <p:sp>
        <p:nvSpPr>
          <p:cNvPr id="5" name="Title 4">
            <a:extLst>
              <a:ext uri="{FF2B5EF4-FFF2-40B4-BE49-F238E27FC236}">
                <a16:creationId xmlns:a16="http://schemas.microsoft.com/office/drawing/2014/main" id="{BCAE86E2-E64C-471A-9D74-795205EEAB4B}"/>
              </a:ext>
            </a:extLst>
          </p:cNvPr>
          <p:cNvSpPr>
            <a:spLocks noGrp="1"/>
          </p:cNvSpPr>
          <p:nvPr>
            <p:ph type="title"/>
          </p:nvPr>
        </p:nvSpPr>
        <p:spPr/>
        <p:txBody>
          <a:bodyPr/>
          <a:lstStyle/>
          <a:p>
            <a:r>
              <a:rPr lang="en-US" dirty="0"/>
              <a:t>High Risk Assessment Form</a:t>
            </a:r>
          </a:p>
        </p:txBody>
      </p:sp>
    </p:spTree>
    <p:extLst>
      <p:ext uri="{BB962C8B-B14F-4D97-AF65-F5344CB8AC3E}">
        <p14:creationId xmlns:p14="http://schemas.microsoft.com/office/powerpoint/2010/main" val="62872928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009BDD-B965-4E33-B407-63DAC180E6F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91000" y="121025"/>
            <a:ext cx="4822032" cy="6631714"/>
          </a:xfrm>
        </p:spPr>
      </p:pic>
      <p:sp>
        <p:nvSpPr>
          <p:cNvPr id="3" name="Content Placeholder 2">
            <a:extLst>
              <a:ext uri="{FF2B5EF4-FFF2-40B4-BE49-F238E27FC236}">
                <a16:creationId xmlns:a16="http://schemas.microsoft.com/office/drawing/2014/main" id="{73C8892A-0F60-4071-BBB8-7B6D6A4E188D}"/>
              </a:ext>
            </a:extLst>
          </p:cNvPr>
          <p:cNvSpPr>
            <a:spLocks noGrp="1"/>
          </p:cNvSpPr>
          <p:nvPr>
            <p:ph sz="half" idx="2"/>
          </p:nvPr>
        </p:nvSpPr>
        <p:spPr>
          <a:xfrm>
            <a:off x="130968" y="2134813"/>
            <a:ext cx="3907632" cy="3872478"/>
          </a:xfrm>
        </p:spPr>
        <p:txBody>
          <a:bodyPr/>
          <a:lstStyle/>
          <a:p>
            <a:r>
              <a:rPr lang="en-US" dirty="0"/>
              <a:t>Form has two classifications:</a:t>
            </a:r>
          </a:p>
          <a:p>
            <a:endParaRPr lang="en-US" dirty="0"/>
          </a:p>
          <a:p>
            <a:r>
              <a:rPr lang="en-US" dirty="0"/>
              <a:t>“… are at increased risk”</a:t>
            </a:r>
          </a:p>
          <a:p>
            <a:endParaRPr lang="en-US" dirty="0"/>
          </a:p>
          <a:p>
            <a:r>
              <a:rPr lang="en-US" dirty="0"/>
              <a:t>“might be at</a:t>
            </a:r>
          </a:p>
          <a:p>
            <a:pPr marL="109728" indent="0">
              <a:buNone/>
            </a:pPr>
            <a:r>
              <a:rPr lang="en-US" dirty="0"/>
              <a:t> increased risk”</a:t>
            </a:r>
          </a:p>
        </p:txBody>
      </p:sp>
      <p:sp>
        <p:nvSpPr>
          <p:cNvPr id="4" name="Slide Number Placeholder 3">
            <a:extLst>
              <a:ext uri="{FF2B5EF4-FFF2-40B4-BE49-F238E27FC236}">
                <a16:creationId xmlns:a16="http://schemas.microsoft.com/office/drawing/2014/main" id="{9D937A7A-680C-4375-8051-C8B936DE133F}"/>
              </a:ext>
            </a:extLst>
          </p:cNvPr>
          <p:cNvSpPr>
            <a:spLocks noGrp="1"/>
          </p:cNvSpPr>
          <p:nvPr>
            <p:ph type="sldNum" sz="quarter" idx="12"/>
          </p:nvPr>
        </p:nvSpPr>
        <p:spPr/>
        <p:txBody>
          <a:bodyPr/>
          <a:lstStyle/>
          <a:p>
            <a:pPr>
              <a:defRPr/>
            </a:pPr>
            <a:fld id="{03826C52-E5C2-4E8D-A432-9C9269BF5220}" type="slidenum">
              <a:rPr lang="en-US" smtClean="0"/>
              <a:pPr>
                <a:defRPr/>
              </a:pPr>
              <a:t>13</a:t>
            </a:fld>
            <a:endParaRPr lang="en-US" dirty="0"/>
          </a:p>
        </p:txBody>
      </p:sp>
      <p:sp>
        <p:nvSpPr>
          <p:cNvPr id="5" name="Title 4">
            <a:extLst>
              <a:ext uri="{FF2B5EF4-FFF2-40B4-BE49-F238E27FC236}">
                <a16:creationId xmlns:a16="http://schemas.microsoft.com/office/drawing/2014/main" id="{480C5954-E370-4B32-B0E5-718837999AA4}"/>
              </a:ext>
            </a:extLst>
          </p:cNvPr>
          <p:cNvSpPr>
            <a:spLocks noGrp="1"/>
          </p:cNvSpPr>
          <p:nvPr>
            <p:ph type="title"/>
          </p:nvPr>
        </p:nvSpPr>
        <p:spPr>
          <a:xfrm>
            <a:off x="457200" y="274638"/>
            <a:ext cx="8229600" cy="1706562"/>
          </a:xfrm>
        </p:spPr>
        <p:txBody>
          <a:bodyPr>
            <a:noAutofit/>
          </a:bodyPr>
          <a:lstStyle/>
          <a:p>
            <a:r>
              <a:rPr lang="en-US" sz="3600" dirty="0"/>
              <a:t>High Risk </a:t>
            </a:r>
            <a:br>
              <a:rPr lang="en-US" sz="3600" dirty="0"/>
            </a:br>
            <a:r>
              <a:rPr lang="en-US" sz="3600" dirty="0"/>
              <a:t>Assessment </a:t>
            </a:r>
            <a:br>
              <a:rPr lang="en-US" sz="3600" dirty="0"/>
            </a:br>
            <a:r>
              <a:rPr lang="en-US" sz="3600" dirty="0"/>
              <a:t>Form</a:t>
            </a:r>
          </a:p>
        </p:txBody>
      </p:sp>
      <p:cxnSp>
        <p:nvCxnSpPr>
          <p:cNvPr id="6" name="Straight Arrow Connector 5">
            <a:extLst>
              <a:ext uri="{FF2B5EF4-FFF2-40B4-BE49-F238E27FC236}">
                <a16:creationId xmlns:a16="http://schemas.microsoft.com/office/drawing/2014/main" id="{E15A6D2B-3DD6-4A3F-9CE2-B8F8C1920DDC}"/>
              </a:ext>
            </a:extLst>
          </p:cNvPr>
          <p:cNvCxnSpPr>
            <a:cxnSpLocks/>
          </p:cNvCxnSpPr>
          <p:nvPr/>
        </p:nvCxnSpPr>
        <p:spPr>
          <a:xfrm flipV="1">
            <a:off x="4015154" y="1896793"/>
            <a:ext cx="2133600" cy="17065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C6CD0E56-D572-4FA9-B3DC-39DF33517B23}"/>
              </a:ext>
            </a:extLst>
          </p:cNvPr>
          <p:cNvCxnSpPr>
            <a:cxnSpLocks/>
          </p:cNvCxnSpPr>
          <p:nvPr/>
        </p:nvCxnSpPr>
        <p:spPr>
          <a:xfrm flipV="1">
            <a:off x="2781300" y="2661020"/>
            <a:ext cx="2743200" cy="25644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288446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 presetClass="entr" presetSubtype="12"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2" presetClass="entr" presetSubtype="12" fill="hold" nodeType="afterEffect">
                                  <p:stCondLst>
                                    <p:cond delay="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8892A-0F60-4071-BBB8-7B6D6A4E188D}"/>
              </a:ext>
            </a:extLst>
          </p:cNvPr>
          <p:cNvSpPr>
            <a:spLocks noGrp="1"/>
          </p:cNvSpPr>
          <p:nvPr>
            <p:ph sz="half" idx="2"/>
          </p:nvPr>
        </p:nvSpPr>
        <p:spPr>
          <a:xfrm>
            <a:off x="130968" y="1481328"/>
            <a:ext cx="3907632" cy="4525963"/>
          </a:xfrm>
        </p:spPr>
        <p:txBody>
          <a:bodyPr/>
          <a:lstStyle/>
          <a:p>
            <a:endParaRPr lang="en-US" dirty="0"/>
          </a:p>
        </p:txBody>
      </p:sp>
      <p:sp>
        <p:nvSpPr>
          <p:cNvPr id="4" name="Slide Number Placeholder 3">
            <a:extLst>
              <a:ext uri="{FF2B5EF4-FFF2-40B4-BE49-F238E27FC236}">
                <a16:creationId xmlns:a16="http://schemas.microsoft.com/office/drawing/2014/main" id="{9D937A7A-680C-4375-8051-C8B936DE133F}"/>
              </a:ext>
            </a:extLst>
          </p:cNvPr>
          <p:cNvSpPr>
            <a:spLocks noGrp="1"/>
          </p:cNvSpPr>
          <p:nvPr>
            <p:ph type="sldNum" sz="quarter" idx="12"/>
          </p:nvPr>
        </p:nvSpPr>
        <p:spPr/>
        <p:txBody>
          <a:bodyPr/>
          <a:lstStyle/>
          <a:p>
            <a:pPr>
              <a:defRPr/>
            </a:pPr>
            <a:fld id="{03826C52-E5C2-4E8D-A432-9C9269BF5220}" type="slidenum">
              <a:rPr lang="en-US" smtClean="0"/>
              <a:pPr>
                <a:defRPr/>
              </a:pPr>
              <a:t>14</a:t>
            </a:fld>
            <a:endParaRPr lang="en-US" dirty="0"/>
          </a:p>
        </p:txBody>
      </p:sp>
      <p:sp>
        <p:nvSpPr>
          <p:cNvPr id="5" name="Title 4">
            <a:extLst>
              <a:ext uri="{FF2B5EF4-FFF2-40B4-BE49-F238E27FC236}">
                <a16:creationId xmlns:a16="http://schemas.microsoft.com/office/drawing/2014/main" id="{480C5954-E370-4B32-B0E5-718837999AA4}"/>
              </a:ext>
            </a:extLst>
          </p:cNvPr>
          <p:cNvSpPr>
            <a:spLocks noGrp="1"/>
          </p:cNvSpPr>
          <p:nvPr>
            <p:ph type="title"/>
          </p:nvPr>
        </p:nvSpPr>
        <p:spPr>
          <a:xfrm>
            <a:off x="457200" y="274638"/>
            <a:ext cx="8229600" cy="576071"/>
          </a:xfrm>
        </p:spPr>
        <p:txBody>
          <a:bodyPr>
            <a:noAutofit/>
          </a:bodyPr>
          <a:lstStyle/>
          <a:p>
            <a:r>
              <a:rPr lang="en-US" sz="3600" dirty="0"/>
              <a:t>High Risk Assessment Form</a:t>
            </a:r>
          </a:p>
        </p:txBody>
      </p:sp>
      <p:pic>
        <p:nvPicPr>
          <p:cNvPr id="9" name="Content Placeholder 8">
            <a:extLst>
              <a:ext uri="{FF2B5EF4-FFF2-40B4-BE49-F238E27FC236}">
                <a16:creationId xmlns:a16="http://schemas.microsoft.com/office/drawing/2014/main" id="{C8F67B98-A385-42A8-8278-79A2B17E87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66" y="1026127"/>
            <a:ext cx="8951668" cy="5746942"/>
          </a:xfrm>
        </p:spPr>
      </p:pic>
      <p:cxnSp>
        <p:nvCxnSpPr>
          <p:cNvPr id="16" name="Straight Arrow Connector 15">
            <a:extLst>
              <a:ext uri="{FF2B5EF4-FFF2-40B4-BE49-F238E27FC236}">
                <a16:creationId xmlns:a16="http://schemas.microsoft.com/office/drawing/2014/main" id="{97D17DEC-6D10-4BDA-B94E-F51CB3D21EF6}"/>
              </a:ext>
            </a:extLst>
          </p:cNvPr>
          <p:cNvCxnSpPr>
            <a:cxnSpLocks/>
          </p:cNvCxnSpPr>
          <p:nvPr/>
        </p:nvCxnSpPr>
        <p:spPr>
          <a:xfrm flipH="1" flipV="1">
            <a:off x="2209800" y="1422209"/>
            <a:ext cx="2057400" cy="9144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0366780-D2ED-4C90-8F46-F5FBD960D07D}"/>
              </a:ext>
            </a:extLst>
          </p:cNvPr>
          <p:cNvCxnSpPr>
            <a:cxnSpLocks/>
          </p:cNvCxnSpPr>
          <p:nvPr/>
        </p:nvCxnSpPr>
        <p:spPr>
          <a:xfrm flipH="1">
            <a:off x="911950" y="4575366"/>
            <a:ext cx="2296716" cy="14319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C2EC3CFA-DAC4-4C82-A837-FE59A2C968A5}"/>
              </a:ext>
            </a:extLst>
          </p:cNvPr>
          <p:cNvCxnSpPr>
            <a:cxnSpLocks/>
          </p:cNvCxnSpPr>
          <p:nvPr/>
        </p:nvCxnSpPr>
        <p:spPr>
          <a:xfrm flipH="1">
            <a:off x="2819400" y="473074"/>
            <a:ext cx="1834158" cy="69294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1" name="Rectangle 30">
            <a:extLst>
              <a:ext uri="{FF2B5EF4-FFF2-40B4-BE49-F238E27FC236}">
                <a16:creationId xmlns:a16="http://schemas.microsoft.com/office/drawing/2014/main" id="{2FD0A6BB-A95A-4851-9462-322197AB6B25}"/>
              </a:ext>
            </a:extLst>
          </p:cNvPr>
          <p:cNvSpPr/>
          <p:nvPr/>
        </p:nvSpPr>
        <p:spPr>
          <a:xfrm>
            <a:off x="2340142" y="1026127"/>
            <a:ext cx="479258" cy="2797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17944FBB-F416-40F3-ACE6-6AEEAB1708E1}"/>
              </a:ext>
            </a:extLst>
          </p:cNvPr>
          <p:cNvCxnSpPr>
            <a:cxnSpLocks/>
          </p:cNvCxnSpPr>
          <p:nvPr/>
        </p:nvCxnSpPr>
        <p:spPr>
          <a:xfrm flipH="1">
            <a:off x="911950" y="4953001"/>
            <a:ext cx="2296716" cy="14319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9F8FA081-D87B-4C76-90E6-4C2322C7B2D8}"/>
              </a:ext>
            </a:extLst>
          </p:cNvPr>
          <p:cNvSpPr/>
          <p:nvPr/>
        </p:nvSpPr>
        <p:spPr>
          <a:xfrm>
            <a:off x="8232049" y="5831873"/>
            <a:ext cx="415223" cy="400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09922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2" presetClass="entr" presetSubtype="3"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0-#ppt_w/2"/>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CE8B6-D522-4623-A3BE-56D55A0AA3AF}"/>
              </a:ext>
            </a:extLst>
          </p:cNvPr>
          <p:cNvSpPr>
            <a:spLocks noGrp="1"/>
          </p:cNvSpPr>
          <p:nvPr>
            <p:ph sz="half" idx="1"/>
          </p:nvPr>
        </p:nvSpPr>
        <p:spPr>
          <a:xfrm>
            <a:off x="457200" y="1481328"/>
            <a:ext cx="8190072" cy="4525963"/>
          </a:xfrm>
        </p:spPr>
        <p:txBody>
          <a:bodyPr>
            <a:normAutofit fontScale="85000" lnSpcReduction="10000"/>
          </a:bodyPr>
          <a:lstStyle/>
          <a:p>
            <a:pPr marL="0" marR="0" indent="0">
              <a:lnSpc>
                <a:spcPct val="107000"/>
              </a:lnSpc>
              <a:spcBef>
                <a:spcPts val="0"/>
              </a:spcBef>
              <a:spcAft>
                <a:spcPts val="80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Prior to submitting this form, a patrol order request should have been submitted in AUXDATA II.</a:t>
            </a:r>
          </a:p>
          <a:p>
            <a:pPr marL="0" marR="0" indent="0">
              <a:lnSpc>
                <a:spcPct val="107000"/>
              </a:lnSpc>
              <a:spcBef>
                <a:spcPts val="0"/>
              </a:spcBef>
              <a:spcAft>
                <a:spcPts val="800"/>
              </a:spcAft>
              <a:buNone/>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u="sng" dirty="0">
                <a:effectLst/>
                <a:latin typeface="Times New Roman" panose="02020603050405020304" pitchFamily="18" charset="0"/>
                <a:ea typeface="Calibri" panose="020F0502020204030204" pitchFamily="34" charset="0"/>
                <a:cs typeface="Times New Roman" panose="02020603050405020304" pitchFamily="18" charset="0"/>
              </a:rPr>
              <a:t>Assignment To Duty Request Form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Coxswains submit this form for each patrol.  </a:t>
            </a:r>
          </a:p>
          <a:p>
            <a:pPr marL="0" marR="0">
              <a:lnSpc>
                <a:spcPct val="107000"/>
              </a:lnSpc>
              <a:spcBef>
                <a:spcPts val="0"/>
              </a:spcBef>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https://www.emailmeform.com/builder/form/apq47kOroc571fb</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90EFD3C4-1EF2-4C73-9AB8-DDEBDAC88343}"/>
              </a:ext>
            </a:extLst>
          </p:cNvPr>
          <p:cNvSpPr>
            <a:spLocks noGrp="1"/>
          </p:cNvSpPr>
          <p:nvPr>
            <p:ph sz="half" idx="2"/>
          </p:nvPr>
        </p:nvSpPr>
        <p:spPr>
          <a:xfrm flipH="1">
            <a:off x="8686799" y="1481328"/>
            <a:ext cx="45719" cy="4525963"/>
          </a:xfrm>
        </p:spPr>
        <p:txBody>
          <a:bodyPr>
            <a:normAutofit fontScale="85000" lnSpcReduction="10000"/>
          </a:bodyPr>
          <a:lstStyle/>
          <a:p>
            <a:endParaRPr lang="en-US" dirty="0"/>
          </a:p>
        </p:txBody>
      </p:sp>
      <p:sp>
        <p:nvSpPr>
          <p:cNvPr id="4" name="Slide Number Placeholder 3">
            <a:extLst>
              <a:ext uri="{FF2B5EF4-FFF2-40B4-BE49-F238E27FC236}">
                <a16:creationId xmlns:a16="http://schemas.microsoft.com/office/drawing/2014/main" id="{10C76F6C-7DC1-4003-A1F8-4B401F449A99}"/>
              </a:ext>
            </a:extLst>
          </p:cNvPr>
          <p:cNvSpPr>
            <a:spLocks noGrp="1"/>
          </p:cNvSpPr>
          <p:nvPr>
            <p:ph type="sldNum" sz="quarter" idx="12"/>
          </p:nvPr>
        </p:nvSpPr>
        <p:spPr/>
        <p:txBody>
          <a:bodyPr/>
          <a:lstStyle/>
          <a:p>
            <a:pPr>
              <a:defRPr/>
            </a:pPr>
            <a:fld id="{03826C52-E5C2-4E8D-A432-9C9269BF5220}" type="slidenum">
              <a:rPr lang="en-US" smtClean="0"/>
              <a:pPr>
                <a:defRPr/>
              </a:pPr>
              <a:t>15</a:t>
            </a:fld>
            <a:endParaRPr lang="en-US" dirty="0"/>
          </a:p>
        </p:txBody>
      </p:sp>
      <p:sp>
        <p:nvSpPr>
          <p:cNvPr id="5" name="Title 4">
            <a:extLst>
              <a:ext uri="{FF2B5EF4-FFF2-40B4-BE49-F238E27FC236}">
                <a16:creationId xmlns:a16="http://schemas.microsoft.com/office/drawing/2014/main" id="{BCAE86E2-E64C-471A-9D74-795205EEAB4B}"/>
              </a:ext>
            </a:extLst>
          </p:cNvPr>
          <p:cNvSpPr>
            <a:spLocks noGrp="1"/>
          </p:cNvSpPr>
          <p:nvPr>
            <p:ph type="title"/>
          </p:nvPr>
        </p:nvSpPr>
        <p:spPr/>
        <p:txBody>
          <a:bodyPr>
            <a:normAutofit fontScale="90000"/>
          </a:bodyPr>
          <a:lstStyle/>
          <a:p>
            <a:r>
              <a:rPr lang="en-US" dirty="0"/>
              <a:t>Assignment To Duty Request Form</a:t>
            </a:r>
          </a:p>
        </p:txBody>
      </p:sp>
    </p:spTree>
    <p:extLst>
      <p:ext uri="{BB962C8B-B14F-4D97-AF65-F5344CB8AC3E}">
        <p14:creationId xmlns:p14="http://schemas.microsoft.com/office/powerpoint/2010/main" val="418823025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6ED7641-229A-41A3-AEB6-AECA3134962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0968" y="1219200"/>
            <a:ext cx="4441032" cy="5511646"/>
          </a:xfrm>
        </p:spPr>
      </p:pic>
      <p:pic>
        <p:nvPicPr>
          <p:cNvPr id="9" name="Content Placeholder 8">
            <a:extLst>
              <a:ext uri="{FF2B5EF4-FFF2-40B4-BE49-F238E27FC236}">
                <a16:creationId xmlns:a16="http://schemas.microsoft.com/office/drawing/2014/main" id="{F60F1733-B1B5-4ECA-B0C9-60E33682458E}"/>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1219200"/>
            <a:ext cx="4212432" cy="5511646"/>
          </a:xfrm>
        </p:spPr>
      </p:pic>
      <p:sp>
        <p:nvSpPr>
          <p:cNvPr id="4" name="Slide Number Placeholder 3">
            <a:extLst>
              <a:ext uri="{FF2B5EF4-FFF2-40B4-BE49-F238E27FC236}">
                <a16:creationId xmlns:a16="http://schemas.microsoft.com/office/drawing/2014/main" id="{ABBF2ED5-3E7F-4960-BDF7-DAEFB675DD0F}"/>
              </a:ext>
            </a:extLst>
          </p:cNvPr>
          <p:cNvSpPr>
            <a:spLocks noGrp="1"/>
          </p:cNvSpPr>
          <p:nvPr>
            <p:ph type="sldNum" sz="quarter" idx="12"/>
          </p:nvPr>
        </p:nvSpPr>
        <p:spPr/>
        <p:txBody>
          <a:bodyPr/>
          <a:lstStyle/>
          <a:p>
            <a:pPr>
              <a:defRPr/>
            </a:pPr>
            <a:fld id="{03826C52-E5C2-4E8D-A432-9C9269BF5220}" type="slidenum">
              <a:rPr lang="en-US" smtClean="0"/>
              <a:pPr>
                <a:defRPr/>
              </a:pPr>
              <a:t>16</a:t>
            </a:fld>
            <a:endParaRPr lang="en-US" dirty="0"/>
          </a:p>
        </p:txBody>
      </p:sp>
      <p:sp>
        <p:nvSpPr>
          <p:cNvPr id="5" name="Title 4">
            <a:extLst>
              <a:ext uri="{FF2B5EF4-FFF2-40B4-BE49-F238E27FC236}">
                <a16:creationId xmlns:a16="http://schemas.microsoft.com/office/drawing/2014/main" id="{467559A2-E195-463F-92D6-64E0DBEB09C3}"/>
              </a:ext>
            </a:extLst>
          </p:cNvPr>
          <p:cNvSpPr>
            <a:spLocks noGrp="1"/>
          </p:cNvSpPr>
          <p:nvPr>
            <p:ph type="title"/>
          </p:nvPr>
        </p:nvSpPr>
        <p:spPr/>
        <p:txBody>
          <a:bodyPr>
            <a:normAutofit fontScale="90000"/>
          </a:bodyPr>
          <a:lstStyle/>
          <a:p>
            <a:r>
              <a:rPr lang="en-US" dirty="0"/>
              <a:t>D11N Assignment to Duty Form</a:t>
            </a:r>
          </a:p>
        </p:txBody>
      </p:sp>
    </p:spTree>
    <p:extLst>
      <p:ext uri="{BB962C8B-B14F-4D97-AF65-F5344CB8AC3E}">
        <p14:creationId xmlns:p14="http://schemas.microsoft.com/office/powerpoint/2010/main" val="53756332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F2ED5-3E7F-4960-BDF7-DAEFB675DD0F}"/>
              </a:ext>
            </a:extLst>
          </p:cNvPr>
          <p:cNvSpPr>
            <a:spLocks noGrp="1"/>
          </p:cNvSpPr>
          <p:nvPr>
            <p:ph type="sldNum" sz="quarter" idx="12"/>
          </p:nvPr>
        </p:nvSpPr>
        <p:spPr/>
        <p:txBody>
          <a:bodyPr/>
          <a:lstStyle/>
          <a:p>
            <a:pPr>
              <a:defRPr/>
            </a:pPr>
            <a:fld id="{03826C52-E5C2-4E8D-A432-9C9269BF5220}" type="slidenum">
              <a:rPr lang="en-US" smtClean="0"/>
              <a:pPr>
                <a:defRPr/>
              </a:pPr>
              <a:t>17</a:t>
            </a:fld>
            <a:endParaRPr lang="en-US" dirty="0"/>
          </a:p>
        </p:txBody>
      </p:sp>
      <p:sp>
        <p:nvSpPr>
          <p:cNvPr id="5" name="Title 4">
            <a:extLst>
              <a:ext uri="{FF2B5EF4-FFF2-40B4-BE49-F238E27FC236}">
                <a16:creationId xmlns:a16="http://schemas.microsoft.com/office/drawing/2014/main" id="{467559A2-E195-463F-92D6-64E0DBEB09C3}"/>
              </a:ext>
            </a:extLst>
          </p:cNvPr>
          <p:cNvSpPr>
            <a:spLocks noGrp="1"/>
          </p:cNvSpPr>
          <p:nvPr>
            <p:ph type="title"/>
          </p:nvPr>
        </p:nvSpPr>
        <p:spPr/>
        <p:txBody>
          <a:bodyPr>
            <a:normAutofit fontScale="90000"/>
          </a:bodyPr>
          <a:lstStyle/>
          <a:p>
            <a:r>
              <a:rPr lang="en-US" dirty="0"/>
              <a:t>D11N Assignment to Duty Form</a:t>
            </a:r>
          </a:p>
        </p:txBody>
      </p:sp>
      <p:sp>
        <p:nvSpPr>
          <p:cNvPr id="3" name="Content Placeholder 2">
            <a:extLst>
              <a:ext uri="{FF2B5EF4-FFF2-40B4-BE49-F238E27FC236}">
                <a16:creationId xmlns:a16="http://schemas.microsoft.com/office/drawing/2014/main" id="{E0DE7BB7-40C3-4511-BF45-D7A1765D4DB1}"/>
              </a:ext>
            </a:extLst>
          </p:cNvPr>
          <p:cNvSpPr>
            <a:spLocks noGrp="1"/>
          </p:cNvSpPr>
          <p:nvPr>
            <p:ph sz="half" idx="1"/>
          </p:nvPr>
        </p:nvSpPr>
        <p:spPr>
          <a:xfrm>
            <a:off x="457200" y="1481328"/>
            <a:ext cx="8190072" cy="4525963"/>
          </a:xfrm>
        </p:spPr>
        <p:txBody>
          <a:bodyPr/>
          <a:lstStyle/>
          <a:p>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 new form is required prior to each patrol.</a:t>
            </a:r>
          </a:p>
          <a:p>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An email from D11N confirming the receipt of your request will be sent.</a:t>
            </a:r>
          </a:p>
          <a:p>
            <a:endParaRPr lang="en-US" dirty="0"/>
          </a:p>
        </p:txBody>
      </p:sp>
      <p:sp>
        <p:nvSpPr>
          <p:cNvPr id="8" name="Content Placeholder 7">
            <a:extLst>
              <a:ext uri="{FF2B5EF4-FFF2-40B4-BE49-F238E27FC236}">
                <a16:creationId xmlns:a16="http://schemas.microsoft.com/office/drawing/2014/main" id="{684D150F-261D-4163-B56C-5DEA3EC32E70}"/>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96221216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4E700A-E44D-4801-BB95-85092830ADF4}"/>
              </a:ext>
            </a:extLst>
          </p:cNvPr>
          <p:cNvSpPr>
            <a:spLocks noGrp="1"/>
          </p:cNvSpPr>
          <p:nvPr>
            <p:ph idx="1"/>
          </p:nvPr>
        </p:nvSpPr>
        <p:spPr/>
        <p:txBody>
          <a:bodyPr>
            <a:normAutofit lnSpcReduction="10000"/>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Links to each of the three forms required by D11N can be found on the Surface Operations web page on the District website.</a:t>
            </a:r>
            <a:endParaRPr lang="en-US" sz="3600" b="1" dirty="0">
              <a:solidFill>
                <a:srgbClr val="FFFF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Courier New" panose="02070309020205020404" pitchFamily="49" charset="0"/>
              <a:buChar char="o"/>
            </a:pPr>
            <a:endParaRPr lang="en-US" b="1" dirty="0"/>
          </a:p>
          <a:p>
            <a:pPr>
              <a:buFont typeface="Courier New" panose="02070309020205020404" pitchFamily="49" charset="0"/>
              <a:buChar char="o"/>
            </a:pPr>
            <a:r>
              <a:rPr lang="en-US" b="1" dirty="0"/>
              <a:t>QUICK LINKS</a:t>
            </a:r>
            <a:r>
              <a:rPr lang="en-US" dirty="0"/>
              <a:t> (</a:t>
            </a:r>
            <a:r>
              <a:rPr lang="en-US" i="1" dirty="0"/>
              <a:t>Click Item Below</a:t>
            </a:r>
            <a:r>
              <a:rPr lang="en-US" dirty="0"/>
              <a:t>)</a:t>
            </a:r>
          </a:p>
          <a:p>
            <a:pPr>
              <a:buFont typeface="Courier New" panose="02070309020205020404" pitchFamily="49" charset="0"/>
              <a:buChar char="o"/>
            </a:pPr>
            <a:r>
              <a:rPr lang="en-US" u="sng" dirty="0">
                <a:hlinkClick r:id="rId2" tooltip="Link to COVID-19 Bubble Request Form."/>
              </a:rPr>
              <a:t>Bubble Request Form</a:t>
            </a:r>
            <a:endParaRPr lang="en-US" dirty="0"/>
          </a:p>
          <a:p>
            <a:pPr>
              <a:buFont typeface="Courier New" panose="02070309020205020404" pitchFamily="49" charset="0"/>
              <a:buChar char="o"/>
            </a:pPr>
            <a:r>
              <a:rPr lang="en-US" u="sng" dirty="0">
                <a:hlinkClick r:id="rId3" tooltip="Link to COVID-19 High Risk Assessment Form."/>
              </a:rPr>
              <a:t>High Risk Assessment Form</a:t>
            </a:r>
            <a:endParaRPr lang="en-US" dirty="0"/>
          </a:p>
          <a:p>
            <a:pPr>
              <a:buFont typeface="Courier New" panose="02070309020205020404" pitchFamily="49" charset="0"/>
              <a:buChar char="o"/>
            </a:pPr>
            <a:r>
              <a:rPr lang="en-US" u="sng" dirty="0">
                <a:hlinkClick r:id="rId4" tooltip="Link to Assignment to Duty Request Form."/>
              </a:rPr>
              <a:t>Assignment to Duty Request Form</a:t>
            </a:r>
            <a:r>
              <a:rPr lang="en-US" dirty="0"/>
              <a:t> </a:t>
            </a:r>
          </a:p>
          <a:p>
            <a:endParaRPr lang="en-US" dirty="0"/>
          </a:p>
        </p:txBody>
      </p:sp>
      <p:sp>
        <p:nvSpPr>
          <p:cNvPr id="4" name="Slide Number Placeholder 3">
            <a:extLst>
              <a:ext uri="{FF2B5EF4-FFF2-40B4-BE49-F238E27FC236}">
                <a16:creationId xmlns:a16="http://schemas.microsoft.com/office/drawing/2014/main" id="{18A8F977-084E-4CC4-B130-F14122B72019}"/>
              </a:ext>
            </a:extLst>
          </p:cNvPr>
          <p:cNvSpPr>
            <a:spLocks noGrp="1"/>
          </p:cNvSpPr>
          <p:nvPr>
            <p:ph type="sldNum" sz="quarter" idx="12"/>
          </p:nvPr>
        </p:nvSpPr>
        <p:spPr/>
        <p:txBody>
          <a:bodyPr/>
          <a:lstStyle/>
          <a:p>
            <a:pPr>
              <a:defRPr/>
            </a:pPr>
            <a:fld id="{03826C52-E5C2-4E8D-A432-9C9269BF5220}" type="slidenum">
              <a:rPr lang="en-US" smtClean="0"/>
              <a:pPr>
                <a:defRPr/>
              </a:pPr>
              <a:t>18</a:t>
            </a:fld>
            <a:endParaRPr lang="en-US" dirty="0"/>
          </a:p>
        </p:txBody>
      </p:sp>
      <p:sp>
        <p:nvSpPr>
          <p:cNvPr id="6" name="Title 5">
            <a:extLst>
              <a:ext uri="{FF2B5EF4-FFF2-40B4-BE49-F238E27FC236}">
                <a16:creationId xmlns:a16="http://schemas.microsoft.com/office/drawing/2014/main" id="{DBDD438C-F475-4845-8AE9-AF8C52A0B39F}"/>
              </a:ext>
            </a:extLst>
          </p:cNvPr>
          <p:cNvSpPr>
            <a:spLocks noGrp="1"/>
          </p:cNvSpPr>
          <p:nvPr>
            <p:ph type="title"/>
          </p:nvPr>
        </p:nvSpPr>
        <p:spPr/>
        <p:txBody>
          <a:bodyPr/>
          <a:lstStyle/>
          <a:p>
            <a:r>
              <a:rPr lang="en-US" dirty="0"/>
              <a:t>Current State of Affairs</a:t>
            </a:r>
          </a:p>
        </p:txBody>
      </p:sp>
      <p:sp>
        <p:nvSpPr>
          <p:cNvPr id="2" name="Rectangle 1">
            <a:extLst>
              <a:ext uri="{FF2B5EF4-FFF2-40B4-BE49-F238E27FC236}">
                <a16:creationId xmlns:a16="http://schemas.microsoft.com/office/drawing/2014/main" id="{72CB27E5-165A-47F3-84F2-B32CDBC6E42A}"/>
              </a:ext>
            </a:extLst>
          </p:cNvPr>
          <p:cNvSpPr/>
          <p:nvPr/>
        </p:nvSpPr>
        <p:spPr>
          <a:xfrm>
            <a:off x="457200" y="3810000"/>
            <a:ext cx="640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164544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4E700A-E44D-4801-BB95-85092830ADF4}"/>
              </a:ext>
            </a:extLst>
          </p:cNvPr>
          <p:cNvSpPr>
            <a:spLocks noGrp="1"/>
          </p:cNvSpPr>
          <p:nvPr>
            <p:ph idx="1"/>
          </p:nvPr>
        </p:nvSpPr>
        <p:spPr/>
        <p:txBody>
          <a:bodyPr>
            <a:normAutofit lnSpcReduction="10000"/>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Please note the “Nature of the Request” in drop down box in the AUXDATA II.</a:t>
            </a:r>
          </a:p>
          <a:p>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Maybe a “MOM” patrol. </a:t>
            </a:r>
          </a:p>
          <a:p>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latin typeface="Times New Roman" panose="02020603050405020304" pitchFamily="18" charset="0"/>
                <a:ea typeface="Calibri" panose="020F0502020204030204" pitchFamily="34" charset="0"/>
                <a:cs typeface="Times New Roman" panose="02020603050405020304" pitchFamily="18" charset="0"/>
              </a:rPr>
              <a:t>S</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elect one of the options.  </a:t>
            </a:r>
          </a:p>
          <a:p>
            <a:r>
              <a:rPr lang="en-US" sz="3600" b="1" dirty="0">
                <a:solidFill>
                  <a:srgbClr val="FFFF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Hint:  All patrols </a:t>
            </a:r>
            <a:r>
              <a:rPr lang="en-US" sz="3600" b="1" i="1" dirty="0">
                <a:solidFill>
                  <a:srgbClr val="FFFF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should</a:t>
            </a:r>
            <a:r>
              <a:rPr lang="en-US" sz="3600" b="1" dirty="0">
                <a:solidFill>
                  <a:srgbClr val="FFFF9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include at least some “Ops Training”.  </a:t>
            </a:r>
          </a:p>
          <a:p>
            <a:endParaRPr lang="en-US" dirty="0"/>
          </a:p>
        </p:txBody>
      </p:sp>
      <p:sp>
        <p:nvSpPr>
          <p:cNvPr id="4" name="Slide Number Placeholder 3">
            <a:extLst>
              <a:ext uri="{FF2B5EF4-FFF2-40B4-BE49-F238E27FC236}">
                <a16:creationId xmlns:a16="http://schemas.microsoft.com/office/drawing/2014/main" id="{18A8F977-084E-4CC4-B130-F14122B72019}"/>
              </a:ext>
            </a:extLst>
          </p:cNvPr>
          <p:cNvSpPr>
            <a:spLocks noGrp="1"/>
          </p:cNvSpPr>
          <p:nvPr>
            <p:ph type="sldNum" sz="quarter" idx="12"/>
          </p:nvPr>
        </p:nvSpPr>
        <p:spPr/>
        <p:txBody>
          <a:bodyPr/>
          <a:lstStyle/>
          <a:p>
            <a:pPr>
              <a:defRPr/>
            </a:pPr>
            <a:fld id="{03826C52-E5C2-4E8D-A432-9C9269BF5220}" type="slidenum">
              <a:rPr lang="en-US" smtClean="0"/>
              <a:pPr>
                <a:defRPr/>
              </a:pPr>
              <a:t>19</a:t>
            </a:fld>
            <a:endParaRPr lang="en-US" dirty="0"/>
          </a:p>
        </p:txBody>
      </p:sp>
      <p:sp>
        <p:nvSpPr>
          <p:cNvPr id="6" name="Title 5">
            <a:extLst>
              <a:ext uri="{FF2B5EF4-FFF2-40B4-BE49-F238E27FC236}">
                <a16:creationId xmlns:a16="http://schemas.microsoft.com/office/drawing/2014/main" id="{DBDD438C-F475-4845-8AE9-AF8C52A0B39F}"/>
              </a:ext>
            </a:extLst>
          </p:cNvPr>
          <p:cNvSpPr>
            <a:spLocks noGrp="1"/>
          </p:cNvSpPr>
          <p:nvPr>
            <p:ph type="title"/>
          </p:nvPr>
        </p:nvSpPr>
        <p:spPr/>
        <p:txBody>
          <a:bodyPr/>
          <a:lstStyle/>
          <a:p>
            <a:r>
              <a:rPr lang="en-US" dirty="0"/>
              <a:t>Current State of Affairs</a:t>
            </a:r>
          </a:p>
        </p:txBody>
      </p:sp>
    </p:spTree>
    <p:extLst>
      <p:ext uri="{BB962C8B-B14F-4D97-AF65-F5344CB8AC3E}">
        <p14:creationId xmlns:p14="http://schemas.microsoft.com/office/powerpoint/2010/main" val="9138646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100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4038600" cy="4953000"/>
          </a:xfrm>
        </p:spPr>
        <p:txBody>
          <a:bodyPr>
            <a:normAutofit/>
          </a:bodyPr>
          <a:lstStyle/>
          <a:p>
            <a:pPr>
              <a:buNone/>
            </a:pPr>
            <a:r>
              <a:rPr lang="en-US" sz="3600" dirty="0"/>
              <a:t>Surface operations have been significantly altered since the onset of the pandemic in March 2020. </a:t>
            </a:r>
          </a:p>
          <a:p>
            <a:pPr>
              <a:buNone/>
            </a:pPr>
            <a:endParaRPr lang="en-US" sz="2800" dirty="0"/>
          </a:p>
        </p:txBody>
      </p:sp>
      <p:sp>
        <p:nvSpPr>
          <p:cNvPr id="7" name="Content Placeholder 6"/>
          <p:cNvSpPr>
            <a:spLocks noGrp="1"/>
          </p:cNvSpPr>
          <p:nvPr>
            <p:ph sz="half" idx="2"/>
          </p:nvPr>
        </p:nvSpPr>
        <p:spPr>
          <a:xfrm>
            <a:off x="4648200" y="762000"/>
            <a:ext cx="4038600" cy="5638800"/>
          </a:xfrm>
        </p:spPr>
        <p:txBody>
          <a:bodyPr>
            <a:noAutofit/>
          </a:bodyPr>
          <a:lstStyle/>
          <a:p>
            <a:pPr>
              <a:buNone/>
            </a:pPr>
            <a:r>
              <a:rPr lang="en-US" sz="3600" dirty="0"/>
              <a:t>All face-to-face activities including patrols have been severely impacted!</a:t>
            </a:r>
          </a:p>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a:t>
            </a:fld>
            <a:endParaRPr lang="en-US" dirty="0"/>
          </a:p>
        </p:txBody>
      </p:sp>
      <p:sp>
        <p:nvSpPr>
          <p:cNvPr id="5" name="Title 4"/>
          <p:cNvSpPr>
            <a:spLocks noGrp="1"/>
          </p:cNvSpPr>
          <p:nvPr>
            <p:ph type="title"/>
          </p:nvPr>
        </p:nvSpPr>
        <p:spPr/>
        <p:txBody>
          <a:bodyPr/>
          <a:lstStyle/>
          <a:p>
            <a:r>
              <a:rPr lang="en-US" u="sng" dirty="0">
                <a:solidFill>
                  <a:schemeClr val="tx1"/>
                </a:solidFill>
              </a:rPr>
              <a:t>Introduction</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CE8B6-D522-4623-A3BE-56D55A0AA3AF}"/>
              </a:ext>
            </a:extLst>
          </p:cNvPr>
          <p:cNvSpPr>
            <a:spLocks noGrp="1"/>
          </p:cNvSpPr>
          <p:nvPr>
            <p:ph sz="half" idx="1"/>
          </p:nvPr>
        </p:nvSpPr>
        <p:spPr>
          <a:xfrm>
            <a:off x="457200" y="1481328"/>
            <a:ext cx="8190072" cy="4525963"/>
          </a:xfrm>
        </p:spPr>
        <p:txBody>
          <a:bodyPr>
            <a:norm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When will these “COVID-19” procedures end?</a:t>
            </a:r>
          </a:p>
          <a:p>
            <a:pPr marL="0" marR="0" algn="ctr">
              <a:lnSpc>
                <a:spcPct val="107000"/>
              </a:lnSpc>
              <a:spcBef>
                <a:spcPts val="0"/>
              </a:spcBef>
              <a:spcAft>
                <a:spcPts val="800"/>
              </a:spcAft>
            </a:pPr>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Your guess is as good as mine!!!!!!!</a:t>
            </a:r>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2E7AEFEB-7557-488A-BF47-8963EAD54A7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8686800" y="3727150"/>
            <a:ext cx="46038" cy="33937"/>
          </a:xfrm>
        </p:spPr>
      </p:pic>
      <p:sp>
        <p:nvSpPr>
          <p:cNvPr id="4" name="Slide Number Placeholder 3">
            <a:extLst>
              <a:ext uri="{FF2B5EF4-FFF2-40B4-BE49-F238E27FC236}">
                <a16:creationId xmlns:a16="http://schemas.microsoft.com/office/drawing/2014/main" id="{10C76F6C-7DC1-4003-A1F8-4B401F449A99}"/>
              </a:ext>
            </a:extLst>
          </p:cNvPr>
          <p:cNvSpPr>
            <a:spLocks noGrp="1"/>
          </p:cNvSpPr>
          <p:nvPr>
            <p:ph type="sldNum" sz="quarter" idx="12"/>
          </p:nvPr>
        </p:nvSpPr>
        <p:spPr/>
        <p:txBody>
          <a:bodyPr/>
          <a:lstStyle/>
          <a:p>
            <a:pPr>
              <a:defRPr/>
            </a:pPr>
            <a:fld id="{03826C52-E5C2-4E8D-A432-9C9269BF5220}" type="slidenum">
              <a:rPr lang="en-US" smtClean="0"/>
              <a:pPr>
                <a:defRPr/>
              </a:pPr>
              <a:t>20</a:t>
            </a:fld>
            <a:endParaRPr lang="en-US" dirty="0"/>
          </a:p>
        </p:txBody>
      </p:sp>
      <p:sp>
        <p:nvSpPr>
          <p:cNvPr id="5" name="Title 4">
            <a:extLst>
              <a:ext uri="{FF2B5EF4-FFF2-40B4-BE49-F238E27FC236}">
                <a16:creationId xmlns:a16="http://schemas.microsoft.com/office/drawing/2014/main" id="{BCAE86E2-E64C-471A-9D74-795205EEAB4B}"/>
              </a:ext>
            </a:extLst>
          </p:cNvPr>
          <p:cNvSpPr>
            <a:spLocks noGrp="1"/>
          </p:cNvSpPr>
          <p:nvPr>
            <p:ph type="title"/>
          </p:nvPr>
        </p:nvSpPr>
        <p:spPr/>
        <p:txBody>
          <a:bodyPr/>
          <a:lstStyle/>
          <a:p>
            <a:r>
              <a:rPr lang="en-US" dirty="0"/>
              <a:t>Current State of Affairs</a:t>
            </a:r>
          </a:p>
        </p:txBody>
      </p:sp>
      <p:pic>
        <p:nvPicPr>
          <p:cNvPr id="9" name="Picture 8">
            <a:extLst>
              <a:ext uri="{FF2B5EF4-FFF2-40B4-BE49-F238E27FC236}">
                <a16:creationId xmlns:a16="http://schemas.microsoft.com/office/drawing/2014/main" id="{B6963BFD-F28F-4271-B5A5-CE505086D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813" y="2832960"/>
            <a:ext cx="5070373" cy="3737702"/>
          </a:xfrm>
          <a:prstGeom prst="rect">
            <a:avLst/>
          </a:prstGeom>
        </p:spPr>
      </p:pic>
    </p:spTree>
    <p:extLst>
      <p:ext uri="{BB962C8B-B14F-4D97-AF65-F5344CB8AC3E}">
        <p14:creationId xmlns:p14="http://schemas.microsoft.com/office/powerpoint/2010/main" val="162880146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a:bodyPr>
          <a:lstStyle/>
          <a:p>
            <a:endParaRPr lang="en-US" sz="4000" dirty="0"/>
          </a:p>
          <a:p>
            <a:r>
              <a:rPr lang="en-US" sz="4000" dirty="0"/>
              <a:t>Briefing – Pre-Underway &amp; </a:t>
            </a:r>
          </a:p>
          <a:p>
            <a:pPr marL="109728" indent="0">
              <a:buNone/>
            </a:pPr>
            <a:r>
              <a:rPr lang="en-US" sz="4000" dirty="0"/>
              <a:t>     De-Brief</a:t>
            </a:r>
          </a:p>
          <a:p>
            <a:r>
              <a:rPr lang="en-US" sz="4000" dirty="0"/>
              <a:t>Sign-offs</a:t>
            </a:r>
          </a:p>
          <a:p>
            <a:r>
              <a:rPr lang="en-US" sz="4000" dirty="0"/>
              <a:t>Q &amp; A</a:t>
            </a:r>
          </a:p>
          <a:p>
            <a:endParaRPr lang="en-US" dirty="0"/>
          </a:p>
          <a:p>
            <a:endParaRPr lang="en-US" dirty="0"/>
          </a:p>
        </p:txBody>
      </p:sp>
      <p:sp>
        <p:nvSpPr>
          <p:cNvPr id="3" name="Content Placeholder 2"/>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pPr>
              <a:defRPr/>
            </a:pPr>
            <a:fld id="{03826C52-E5C2-4E8D-A432-9C9269BF5220}" type="slidenum">
              <a:rPr lang="en-US" smtClean="0"/>
              <a:pPr>
                <a:defRPr/>
              </a:pPr>
              <a:t>21</a:t>
            </a:fld>
            <a:endParaRPr lang="en-US" dirty="0"/>
          </a:p>
        </p:txBody>
      </p:sp>
      <p:sp>
        <p:nvSpPr>
          <p:cNvPr id="5" name="Title 4"/>
          <p:cNvSpPr>
            <a:spLocks noGrp="1"/>
          </p:cNvSpPr>
          <p:nvPr>
            <p:ph type="title"/>
          </p:nvPr>
        </p:nvSpPr>
        <p:spPr/>
        <p:txBody>
          <a:bodyPr/>
          <a:lstStyle/>
          <a:p>
            <a:r>
              <a:rPr lang="en-US" dirty="0">
                <a:solidFill>
                  <a:schemeClr val="tx1"/>
                </a:solidFill>
              </a:rPr>
              <a:t>And now … on to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362200"/>
            <a:ext cx="8229600" cy="4191000"/>
          </a:xfrm>
        </p:spPr>
        <p:txBody>
          <a:bodyPr>
            <a:normAutofit/>
          </a:bodyPr>
          <a:lstStyle/>
          <a:p>
            <a:pPr algn="ctr">
              <a:buNone/>
            </a:pPr>
            <a:r>
              <a:rPr lang="en-US" sz="4400" dirty="0"/>
              <a:t>Conduct a full / complete briefing!</a:t>
            </a:r>
          </a:p>
          <a:p>
            <a:pPr algn="ctr">
              <a:buNone/>
            </a:pPr>
            <a:endParaRPr lang="en-US" sz="4400" b="1" dirty="0">
              <a:solidFill>
                <a:srgbClr val="FFFF00"/>
              </a:solidFill>
            </a:endParaRPr>
          </a:p>
          <a:p>
            <a:pPr algn="ctr">
              <a:buNone/>
            </a:pPr>
            <a:r>
              <a:rPr lang="en-US" sz="4400" b="1" dirty="0">
                <a:solidFill>
                  <a:srgbClr val="FFFF00"/>
                </a:solidFill>
              </a:rPr>
              <a:t>Critically important!</a:t>
            </a:r>
          </a:p>
          <a:p>
            <a:pPr>
              <a:buNone/>
            </a:pPr>
            <a:endParaRPr lang="en-US" sz="4400" dirty="0"/>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22</a:t>
            </a:fld>
            <a:endParaRPr lang="en-US" dirty="0"/>
          </a:p>
        </p:txBody>
      </p:sp>
      <p:sp>
        <p:nvSpPr>
          <p:cNvPr id="5" name="Title 4"/>
          <p:cNvSpPr>
            <a:spLocks noGrp="1"/>
          </p:cNvSpPr>
          <p:nvPr>
            <p:ph type="title"/>
          </p:nvPr>
        </p:nvSpPr>
        <p:spPr/>
        <p:txBody>
          <a:bodyPr/>
          <a:lstStyle/>
          <a:p>
            <a:r>
              <a:rPr lang="en-US" u="sng" dirty="0">
                <a:solidFill>
                  <a:schemeClr val="tx1"/>
                </a:solidFill>
              </a:rPr>
              <a:t>Pre-Underway</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362200"/>
            <a:ext cx="8229600" cy="4191000"/>
          </a:xfrm>
        </p:spPr>
        <p:txBody>
          <a:bodyPr>
            <a:normAutofit/>
          </a:bodyPr>
          <a:lstStyle/>
          <a:p>
            <a:pPr>
              <a:buNone/>
            </a:pPr>
            <a:r>
              <a:rPr lang="en-US" sz="4400" dirty="0"/>
              <a:t>Develop and use a Pre-underway Check List designed for </a:t>
            </a:r>
            <a:r>
              <a:rPr lang="en-US" sz="4400" b="1" dirty="0">
                <a:solidFill>
                  <a:srgbClr val="FFFF00"/>
                </a:solidFill>
                <a:effectLst>
                  <a:outerShdw blurRad="38100" dist="38100" dir="2700000" algn="tl">
                    <a:srgbClr val="000000">
                      <a:alpha val="43137"/>
                    </a:srgbClr>
                  </a:outerShdw>
                </a:effectLst>
              </a:rPr>
              <a:t>your facility!</a:t>
            </a:r>
          </a:p>
          <a:p>
            <a:pPr>
              <a:buNone/>
            </a:pPr>
            <a:endParaRPr lang="en-US" sz="4400" dirty="0"/>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23</a:t>
            </a:fld>
            <a:endParaRPr lang="en-US" dirty="0"/>
          </a:p>
        </p:txBody>
      </p:sp>
      <p:sp>
        <p:nvSpPr>
          <p:cNvPr id="5" name="Title 4"/>
          <p:cNvSpPr>
            <a:spLocks noGrp="1"/>
          </p:cNvSpPr>
          <p:nvPr>
            <p:ph type="title"/>
          </p:nvPr>
        </p:nvSpPr>
        <p:spPr/>
        <p:txBody>
          <a:bodyPr/>
          <a:lstStyle/>
          <a:p>
            <a:r>
              <a:rPr lang="en-US" u="sng" dirty="0">
                <a:solidFill>
                  <a:schemeClr val="tx1"/>
                </a:solidFill>
              </a:rPr>
              <a:t>Pre-Underway</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143000"/>
            <a:ext cx="3276600" cy="5486400"/>
          </a:xfrm>
        </p:spPr>
        <p:txBody>
          <a:bodyPr>
            <a:normAutofit/>
          </a:bodyPr>
          <a:lstStyle/>
          <a:p>
            <a:pPr>
              <a:buNone/>
            </a:pPr>
            <a:endParaRPr lang="en-US" sz="4400" dirty="0"/>
          </a:p>
          <a:p>
            <a:pPr>
              <a:buNone/>
            </a:pPr>
            <a:endParaRPr lang="en-US" sz="3600" dirty="0"/>
          </a:p>
          <a:p>
            <a:pPr algn="ctr">
              <a:buNone/>
            </a:pPr>
            <a:r>
              <a:rPr lang="en-US" sz="4000" dirty="0"/>
              <a:t>Personalize it!</a:t>
            </a:r>
          </a:p>
          <a:p>
            <a:pPr algn="ctr">
              <a:buNone/>
            </a:pPr>
            <a:endParaRPr lang="en-US" sz="4000" dirty="0"/>
          </a:p>
          <a:p>
            <a:pPr algn="ctr">
              <a:buNone/>
            </a:pPr>
            <a:r>
              <a:rPr lang="en-US" sz="4000" dirty="0"/>
              <a:t>Examples</a:t>
            </a:r>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24</a:t>
            </a:fld>
            <a:endParaRPr lang="en-US" dirty="0"/>
          </a:p>
        </p:txBody>
      </p:sp>
      <p:sp>
        <p:nvSpPr>
          <p:cNvPr id="5" name="Title 4"/>
          <p:cNvSpPr>
            <a:spLocks noGrp="1"/>
          </p:cNvSpPr>
          <p:nvPr>
            <p:ph type="title"/>
          </p:nvPr>
        </p:nvSpPr>
        <p:spPr/>
        <p:txBody>
          <a:bodyPr>
            <a:normAutofit/>
          </a:bodyPr>
          <a:lstStyle/>
          <a:p>
            <a:r>
              <a:rPr lang="en-US" sz="3200" u="sng" dirty="0">
                <a:solidFill>
                  <a:schemeClr val="tx1"/>
                </a:solidFill>
              </a:rPr>
              <a:t>Pre-Underway</a:t>
            </a:r>
          </a:p>
        </p:txBody>
      </p:sp>
      <p:pic>
        <p:nvPicPr>
          <p:cNvPr id="10" name="Content Placeholder 9" descr="Scan0001.jpg"/>
          <p:cNvPicPr>
            <a:picLocks noGrp="1" noChangeAspect="1"/>
          </p:cNvPicPr>
          <p:nvPr>
            <p:ph sz="half" idx="2"/>
          </p:nvPr>
        </p:nvPicPr>
        <p:blipFill>
          <a:blip r:embed="rId3" cstate="print"/>
          <a:stretch>
            <a:fillRect/>
          </a:stretch>
        </p:blipFill>
        <p:spPr>
          <a:xfrm>
            <a:off x="3850675" y="0"/>
            <a:ext cx="5293326" cy="6875060"/>
          </a:xfrm>
        </p:spPr>
      </p:pic>
      <p:cxnSp>
        <p:nvCxnSpPr>
          <p:cNvPr id="8" name="Straight Arrow Connector 7"/>
          <p:cNvCxnSpPr/>
          <p:nvPr/>
        </p:nvCxnSpPr>
        <p:spPr>
          <a:xfrm flipV="1">
            <a:off x="2895600" y="48006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95600" y="49530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19400" y="54864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9400" y="3733800"/>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1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3FCB5-C7F6-4FFA-96C0-901AFF1B7D71}"/>
              </a:ext>
            </a:extLst>
          </p:cNvPr>
          <p:cNvSpPr>
            <a:spLocks noGrp="1"/>
          </p:cNvSpPr>
          <p:nvPr>
            <p:ph idx="1"/>
          </p:nvPr>
        </p:nvSpPr>
        <p:spPr>
          <a:xfrm>
            <a:off x="457200" y="1417638"/>
            <a:ext cx="8229600" cy="4990306"/>
          </a:xfrm>
        </p:spPr>
        <p:txBody>
          <a:bodyPr/>
          <a:lstStyle/>
          <a:p>
            <a:r>
              <a:rPr lang="en-US" sz="3600" dirty="0"/>
              <a:t>Every mission involves some level of risk</a:t>
            </a:r>
          </a:p>
          <a:p>
            <a:endParaRPr lang="en-US" sz="3600" dirty="0"/>
          </a:p>
          <a:p>
            <a:r>
              <a:rPr lang="en-US" sz="3600" dirty="0"/>
              <a:t>Remember lessons learned in the TCT Refresher course</a:t>
            </a:r>
          </a:p>
          <a:p>
            <a:endParaRPr lang="en-US" sz="3600" dirty="0"/>
          </a:p>
          <a:p>
            <a:r>
              <a:rPr lang="en-US" sz="3600" dirty="0"/>
              <a:t>Evaluate mission for “Risk” and “Gain”</a:t>
            </a:r>
          </a:p>
          <a:p>
            <a:endParaRPr lang="en-US" dirty="0"/>
          </a:p>
          <a:p>
            <a:endParaRPr lang="en-US" dirty="0"/>
          </a:p>
        </p:txBody>
      </p:sp>
      <p:sp>
        <p:nvSpPr>
          <p:cNvPr id="3" name="Slide Number Placeholder 2">
            <a:extLst>
              <a:ext uri="{FF2B5EF4-FFF2-40B4-BE49-F238E27FC236}">
                <a16:creationId xmlns:a16="http://schemas.microsoft.com/office/drawing/2014/main" id="{97FF10BB-8C2C-4334-94FA-94F98D2DC761}"/>
              </a:ext>
            </a:extLst>
          </p:cNvPr>
          <p:cNvSpPr>
            <a:spLocks noGrp="1"/>
          </p:cNvSpPr>
          <p:nvPr>
            <p:ph type="sldNum" sz="quarter" idx="12"/>
          </p:nvPr>
        </p:nvSpPr>
        <p:spPr/>
        <p:txBody>
          <a:bodyPr/>
          <a:lstStyle/>
          <a:p>
            <a:pPr>
              <a:defRPr/>
            </a:pPr>
            <a:fld id="{82C1527F-0D92-4448-BA45-E96FDE4F934C}" type="slidenum">
              <a:rPr lang="en-US" smtClean="0"/>
              <a:pPr>
                <a:defRPr/>
              </a:pPr>
              <a:t>25</a:t>
            </a:fld>
            <a:endParaRPr lang="en-US" dirty="0"/>
          </a:p>
        </p:txBody>
      </p:sp>
      <p:sp>
        <p:nvSpPr>
          <p:cNvPr id="4" name="Title 3">
            <a:extLst>
              <a:ext uri="{FF2B5EF4-FFF2-40B4-BE49-F238E27FC236}">
                <a16:creationId xmlns:a16="http://schemas.microsoft.com/office/drawing/2014/main" id="{DA09964F-948B-42DE-A4CE-96380179EEB9}"/>
              </a:ext>
            </a:extLst>
          </p:cNvPr>
          <p:cNvSpPr>
            <a:spLocks noGrp="1"/>
          </p:cNvSpPr>
          <p:nvPr>
            <p:ph type="title"/>
          </p:nvPr>
        </p:nvSpPr>
        <p:spPr>
          <a:xfrm>
            <a:off x="457200" y="609600"/>
            <a:ext cx="8229600" cy="808038"/>
          </a:xfrm>
        </p:spPr>
        <p:txBody>
          <a:bodyPr>
            <a:normAutofit fontScale="90000"/>
          </a:bodyPr>
          <a:lstStyle/>
          <a:p>
            <a:r>
              <a:rPr lang="en-US" sz="4000" dirty="0"/>
              <a:t>Risk Management (GAR 2.0)</a:t>
            </a:r>
            <a:br>
              <a:rPr lang="en-US" dirty="0"/>
            </a:br>
            <a:endParaRPr lang="en-US" dirty="0"/>
          </a:p>
        </p:txBody>
      </p:sp>
    </p:spTree>
    <p:extLst>
      <p:ext uri="{BB962C8B-B14F-4D97-AF65-F5344CB8AC3E}">
        <p14:creationId xmlns:p14="http://schemas.microsoft.com/office/powerpoint/2010/main" val="91924249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0602EA-8289-4FB9-BC5C-CC25A2C19364}"/>
              </a:ext>
            </a:extLst>
          </p:cNvPr>
          <p:cNvPicPr>
            <a:picLocks noGrp="1" noChangeAspect="1"/>
          </p:cNvPicPr>
          <p:nvPr>
            <p:ph sz="half" idx="1"/>
          </p:nvPr>
        </p:nvPicPr>
        <p:blipFill rotWithShape="1">
          <a:blip r:embed="rId2"/>
          <a:stretch/>
        </p:blipFill>
        <p:spPr>
          <a:xfrm>
            <a:off x="457199" y="899051"/>
            <a:ext cx="8367697" cy="3307823"/>
          </a:xfrm>
          <a:prstGeom prst="rect">
            <a:avLst/>
          </a:prstGeom>
        </p:spPr>
      </p:pic>
      <p:sp>
        <p:nvSpPr>
          <p:cNvPr id="7" name="Content Placeholder 6">
            <a:extLst>
              <a:ext uri="{FF2B5EF4-FFF2-40B4-BE49-F238E27FC236}">
                <a16:creationId xmlns:a16="http://schemas.microsoft.com/office/drawing/2014/main" id="{5A76BCE8-046A-4BF6-B8DF-A36F12E6FB24}"/>
              </a:ext>
            </a:extLst>
          </p:cNvPr>
          <p:cNvSpPr>
            <a:spLocks noGrp="1"/>
          </p:cNvSpPr>
          <p:nvPr>
            <p:ph sz="half" idx="2"/>
          </p:nvPr>
        </p:nvSpPr>
        <p:spPr>
          <a:xfrm>
            <a:off x="457198" y="4419600"/>
            <a:ext cx="8367697" cy="2163762"/>
          </a:xfrm>
        </p:spPr>
        <p:txBody>
          <a:bodyPr>
            <a:normAutofit/>
          </a:bodyPr>
          <a:lstStyle/>
          <a:p>
            <a:r>
              <a:rPr lang="en-US" sz="3200" dirty="0">
                <a:effectLst>
                  <a:outerShdw blurRad="38100" dist="38100" dir="2700000" algn="tl">
                    <a:srgbClr val="000000">
                      <a:alpha val="43137"/>
                    </a:srgbClr>
                  </a:outerShdw>
                </a:effectLst>
              </a:rPr>
              <a:t>Use the PEAACE Model to assess overall “Risk”</a:t>
            </a:r>
          </a:p>
          <a:p>
            <a:r>
              <a:rPr lang="en-US" sz="3200" dirty="0">
                <a:solidFill>
                  <a:srgbClr val="FFC000"/>
                </a:solidFill>
                <a:effectLst>
                  <a:outerShdw blurRad="38100" dist="38100" dir="2700000" algn="tl">
                    <a:srgbClr val="000000">
                      <a:alpha val="43137"/>
                    </a:srgbClr>
                  </a:outerShdw>
                </a:effectLst>
              </a:rPr>
              <a:t>Risk </a:t>
            </a:r>
            <a:r>
              <a:rPr lang="en-US" sz="3200" i="1" dirty="0">
                <a:solidFill>
                  <a:srgbClr val="FFC000"/>
                </a:solidFill>
                <a:effectLst>
                  <a:outerShdw blurRad="38100" dist="38100" dir="2700000" algn="tl">
                    <a:srgbClr val="000000">
                      <a:alpha val="43137"/>
                    </a:srgbClr>
                  </a:outerShdw>
                </a:effectLst>
              </a:rPr>
              <a:t>should</a:t>
            </a:r>
            <a:r>
              <a:rPr lang="en-US" sz="3200" dirty="0">
                <a:solidFill>
                  <a:srgbClr val="FFC000"/>
                </a:solidFill>
                <a:effectLst>
                  <a:outerShdw blurRad="38100" dist="38100" dir="2700000" algn="tl">
                    <a:srgbClr val="000000">
                      <a:alpha val="43137"/>
                    </a:srgbClr>
                  </a:outerShdw>
                </a:effectLst>
              </a:rPr>
              <a:t> be “Low”</a:t>
            </a:r>
          </a:p>
        </p:txBody>
      </p:sp>
      <p:sp>
        <p:nvSpPr>
          <p:cNvPr id="3" name="Slide Number Placeholder 2">
            <a:extLst>
              <a:ext uri="{FF2B5EF4-FFF2-40B4-BE49-F238E27FC236}">
                <a16:creationId xmlns:a16="http://schemas.microsoft.com/office/drawing/2014/main" id="{8FC4B401-1814-479B-9A04-179FB8F464F6}"/>
              </a:ext>
            </a:extLst>
          </p:cNvPr>
          <p:cNvSpPr>
            <a:spLocks noGrp="1"/>
          </p:cNvSpPr>
          <p:nvPr>
            <p:ph type="sldNum" sz="quarter" idx="12"/>
          </p:nvPr>
        </p:nvSpPr>
        <p:spPr/>
        <p:txBody>
          <a:bodyPr/>
          <a:lstStyle/>
          <a:p>
            <a:pPr>
              <a:defRPr/>
            </a:pPr>
            <a:fld id="{82C1527F-0D92-4448-BA45-E96FDE4F934C}" type="slidenum">
              <a:rPr lang="en-US" smtClean="0"/>
              <a:pPr>
                <a:defRPr/>
              </a:pPr>
              <a:t>26</a:t>
            </a:fld>
            <a:endParaRPr lang="en-US" dirty="0"/>
          </a:p>
        </p:txBody>
      </p:sp>
      <p:sp>
        <p:nvSpPr>
          <p:cNvPr id="4" name="Title 3">
            <a:extLst>
              <a:ext uri="{FF2B5EF4-FFF2-40B4-BE49-F238E27FC236}">
                <a16:creationId xmlns:a16="http://schemas.microsoft.com/office/drawing/2014/main" id="{5C19938E-B91B-4CD4-9028-E06435112C24}"/>
              </a:ext>
            </a:extLst>
          </p:cNvPr>
          <p:cNvSpPr>
            <a:spLocks noGrp="1"/>
          </p:cNvSpPr>
          <p:nvPr>
            <p:ph type="title"/>
          </p:nvPr>
        </p:nvSpPr>
        <p:spPr/>
        <p:txBody>
          <a:bodyPr>
            <a:normAutofit fontScale="90000"/>
          </a:bodyPr>
          <a:lstStyle/>
          <a:p>
            <a:r>
              <a:rPr lang="en-US" sz="4000" dirty="0"/>
              <a:t>Risk Management (GAR 2.0)</a:t>
            </a:r>
            <a:br>
              <a:rPr lang="en-US" dirty="0"/>
            </a:br>
            <a:endParaRPr lang="en-US" dirty="0"/>
          </a:p>
        </p:txBody>
      </p:sp>
      <p:cxnSp>
        <p:nvCxnSpPr>
          <p:cNvPr id="9" name="Straight Arrow Connector 8">
            <a:extLst>
              <a:ext uri="{FF2B5EF4-FFF2-40B4-BE49-F238E27FC236}">
                <a16:creationId xmlns:a16="http://schemas.microsoft.com/office/drawing/2014/main" id="{44CB3E32-5988-4ACA-807D-F17B7FF7CF33}"/>
              </a:ext>
            </a:extLst>
          </p:cNvPr>
          <p:cNvCxnSpPr>
            <a:cxnSpLocks/>
          </p:cNvCxnSpPr>
          <p:nvPr/>
        </p:nvCxnSpPr>
        <p:spPr>
          <a:xfrm>
            <a:off x="1828800" y="2819400"/>
            <a:ext cx="152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50915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1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3225" y="838200"/>
            <a:ext cx="5217549" cy="5934869"/>
          </a:xfrm>
          <a:prstGeom prst="rect">
            <a:avLst/>
          </a:prstGeom>
        </p:spPr>
      </p:pic>
      <p:sp>
        <p:nvSpPr>
          <p:cNvPr id="5" name="Content Placeholder 4">
            <a:extLst>
              <a:ext uri="{FF2B5EF4-FFF2-40B4-BE49-F238E27FC236}">
                <a16:creationId xmlns:a16="http://schemas.microsoft.com/office/drawing/2014/main" id="{9843919A-BE98-46A6-89D1-48692DDFF2F6}"/>
              </a:ext>
            </a:extLst>
          </p:cNvPr>
          <p:cNvSpPr>
            <a:spLocks noGrp="1"/>
          </p:cNvSpPr>
          <p:nvPr>
            <p:ph idx="1"/>
          </p:nvPr>
        </p:nvSpPr>
        <p:spPr>
          <a:xfrm>
            <a:off x="457200" y="990600"/>
            <a:ext cx="8229600" cy="5592761"/>
          </a:xfrm>
        </p:spPr>
        <p:txBody>
          <a:bodyPr/>
          <a:lstStyle/>
          <a:p>
            <a:endParaRPr lang="en-US" dirty="0">
              <a:solidFill>
                <a:schemeClr val="bg1"/>
              </a:solidFill>
            </a:endParaRPr>
          </a:p>
        </p:txBody>
      </p:sp>
      <p:sp>
        <p:nvSpPr>
          <p:cNvPr id="2" name="Slide Number Placeholder 1">
            <a:extLst>
              <a:ext uri="{FF2B5EF4-FFF2-40B4-BE49-F238E27FC236}">
                <a16:creationId xmlns:a16="http://schemas.microsoft.com/office/drawing/2014/main" id="{09F639A9-D921-449E-AD4F-A40DD3C6B94D}"/>
              </a:ext>
            </a:extLst>
          </p:cNvPr>
          <p:cNvSpPr>
            <a:spLocks noGrp="1"/>
          </p:cNvSpPr>
          <p:nvPr>
            <p:ph type="sldNum" sz="quarter" idx="12"/>
          </p:nvPr>
        </p:nvSpPr>
        <p:spPr/>
        <p:txBody>
          <a:bodyPr/>
          <a:lstStyle/>
          <a:p>
            <a:fld id="{BF17BECE-526D-49F0-9727-5DE487B8E129}" type="slidenum">
              <a:rPr lang="en-US" smtClean="0"/>
              <a:t>27</a:t>
            </a:fld>
            <a:endParaRPr lang="en-US" dirty="0"/>
          </a:p>
        </p:txBody>
      </p:sp>
      <p:sp>
        <p:nvSpPr>
          <p:cNvPr id="3" name="Title 2">
            <a:extLst>
              <a:ext uri="{FF2B5EF4-FFF2-40B4-BE49-F238E27FC236}">
                <a16:creationId xmlns:a16="http://schemas.microsoft.com/office/drawing/2014/main" id="{E53A5373-D465-47B3-B6B1-39FBECB3D246}"/>
              </a:ext>
            </a:extLst>
          </p:cNvPr>
          <p:cNvSpPr>
            <a:spLocks noGrp="1"/>
          </p:cNvSpPr>
          <p:nvPr>
            <p:ph type="title"/>
          </p:nvPr>
        </p:nvSpPr>
        <p:spPr/>
        <p:txBody>
          <a:bodyPr>
            <a:normAutofit fontScale="90000"/>
          </a:bodyPr>
          <a:lstStyle/>
          <a:p>
            <a:r>
              <a:rPr lang="en-US" sz="4400" dirty="0"/>
              <a:t>Risk Management (GAR 2.0)</a:t>
            </a:r>
            <a:br>
              <a:rPr lang="en-US" dirty="0"/>
            </a:br>
            <a:endParaRPr lang="en-US" dirty="0"/>
          </a:p>
        </p:txBody>
      </p:sp>
      <p:cxnSp>
        <p:nvCxnSpPr>
          <p:cNvPr id="6" name="Straight Arrow Connector 5">
            <a:extLst>
              <a:ext uri="{FF2B5EF4-FFF2-40B4-BE49-F238E27FC236}">
                <a16:creationId xmlns:a16="http://schemas.microsoft.com/office/drawing/2014/main" id="{43DF11A4-E1E1-4613-9A89-714FEF4F9E21}"/>
              </a:ext>
            </a:extLst>
          </p:cNvPr>
          <p:cNvCxnSpPr>
            <a:cxnSpLocks/>
          </p:cNvCxnSpPr>
          <p:nvPr/>
        </p:nvCxnSpPr>
        <p:spPr>
          <a:xfrm>
            <a:off x="1103593" y="1570038"/>
            <a:ext cx="1066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BE5FAA5-B083-4C36-AD6E-B28C85E13B53}"/>
              </a:ext>
            </a:extLst>
          </p:cNvPr>
          <p:cNvSpPr/>
          <p:nvPr/>
        </p:nvSpPr>
        <p:spPr>
          <a:xfrm>
            <a:off x="5924950" y="2027238"/>
            <a:ext cx="914400" cy="266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Training</a:t>
            </a:r>
          </a:p>
        </p:txBody>
      </p:sp>
      <p:sp>
        <p:nvSpPr>
          <p:cNvPr id="11" name="Rectangle 10">
            <a:extLst>
              <a:ext uri="{FF2B5EF4-FFF2-40B4-BE49-F238E27FC236}">
                <a16:creationId xmlns:a16="http://schemas.microsoft.com/office/drawing/2014/main" id="{3E15C555-10E1-4077-8E49-7E4E41C7A5D9}"/>
              </a:ext>
            </a:extLst>
          </p:cNvPr>
          <p:cNvSpPr/>
          <p:nvPr/>
        </p:nvSpPr>
        <p:spPr>
          <a:xfrm>
            <a:off x="3657600" y="2667000"/>
            <a:ext cx="685800" cy="228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Low</a:t>
            </a:r>
          </a:p>
        </p:txBody>
      </p:sp>
      <p:sp>
        <p:nvSpPr>
          <p:cNvPr id="12" name="Rectangle 11">
            <a:extLst>
              <a:ext uri="{FF2B5EF4-FFF2-40B4-BE49-F238E27FC236}">
                <a16:creationId xmlns:a16="http://schemas.microsoft.com/office/drawing/2014/main" id="{40AEAB4A-6425-4D58-BB3B-86902C604794}"/>
              </a:ext>
            </a:extLst>
          </p:cNvPr>
          <p:cNvSpPr/>
          <p:nvPr/>
        </p:nvSpPr>
        <p:spPr>
          <a:xfrm>
            <a:off x="4571999" y="2590800"/>
            <a:ext cx="104536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Medium</a:t>
            </a:r>
          </a:p>
        </p:txBody>
      </p:sp>
      <p:sp>
        <p:nvSpPr>
          <p:cNvPr id="7" name="Oval 6">
            <a:extLst>
              <a:ext uri="{FF2B5EF4-FFF2-40B4-BE49-F238E27FC236}">
                <a16:creationId xmlns:a16="http://schemas.microsoft.com/office/drawing/2014/main" id="{5708DAD8-78A6-421A-B1DB-72E3565330FE}"/>
              </a:ext>
            </a:extLst>
          </p:cNvPr>
          <p:cNvSpPr/>
          <p:nvPr/>
        </p:nvSpPr>
        <p:spPr>
          <a:xfrm>
            <a:off x="4001252" y="1417638"/>
            <a:ext cx="1045368" cy="411162"/>
          </a:xfrm>
          <a:prstGeom prst="ellipse">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8185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362200"/>
            <a:ext cx="8229600" cy="4191000"/>
          </a:xfrm>
        </p:spPr>
        <p:txBody>
          <a:bodyPr>
            <a:normAutofit/>
          </a:bodyPr>
          <a:lstStyle/>
          <a:p>
            <a:pPr>
              <a:buNone/>
            </a:pPr>
            <a:r>
              <a:rPr lang="en-US" sz="4400" dirty="0"/>
              <a:t>Following the Briefing and risk assessment, ask if there are any questions!</a:t>
            </a:r>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28</a:t>
            </a:fld>
            <a:endParaRPr lang="en-US" dirty="0"/>
          </a:p>
        </p:txBody>
      </p:sp>
      <p:sp>
        <p:nvSpPr>
          <p:cNvPr id="5" name="Title 4"/>
          <p:cNvSpPr>
            <a:spLocks noGrp="1"/>
          </p:cNvSpPr>
          <p:nvPr>
            <p:ph type="title"/>
          </p:nvPr>
        </p:nvSpPr>
        <p:spPr/>
        <p:txBody>
          <a:bodyPr/>
          <a:lstStyle/>
          <a:p>
            <a:r>
              <a:rPr lang="en-US" u="sng" dirty="0">
                <a:solidFill>
                  <a:schemeClr val="tx1"/>
                </a:solidFill>
              </a:rPr>
              <a:t>Pre-Underway</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pPr algn="r"/>
            <a:endParaRPr lang="en-US" sz="2700" dirty="0"/>
          </a:p>
        </p:txBody>
      </p:sp>
      <p:sp>
        <p:nvSpPr>
          <p:cNvPr id="9" name="Rectangle 6"/>
          <p:cNvSpPr>
            <a:spLocks noGrp="1" noChangeArrowheads="1"/>
          </p:cNvSpPr>
          <p:nvPr>
            <p:ph type="sldNum" sz="quarter" idx="2"/>
          </p:nvPr>
        </p:nvSpPr>
        <p:spPr>
          <a:xfrm>
            <a:off x="11272065" y="6245225"/>
            <a:ext cx="310337" cy="307773"/>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8" tIns="45718" rIns="45718" bIns="45718">
            <a:spAutoFit/>
          </a:bodyPr>
          <a:lstStyle>
            <a:defPPr>
              <a:defRPr lang="en-US"/>
            </a:defPPr>
            <a:lvl1pPr marL="0" algn="r" defTabSz="914400" rtl="0" eaLnBrk="1" latinLnBrk="0" hangingPunct="1">
              <a:defRPr sz="1400" kern="1200">
                <a:solidFill>
                  <a:srgbClr val="000099"/>
                </a:solidFill>
                <a:latin typeface="+mn-lt"/>
                <a:ea typeface="+mn-ea"/>
                <a:cs typeface="+mn-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29</a:t>
            </a:fld>
            <a:endParaRPr lang="en-US" altLang="en-US" sz="1050" b="1" dirty="0">
              <a:solidFill>
                <a:srgbClr val="000099"/>
              </a:solidFill>
            </a:endParaRPr>
          </a:p>
        </p:txBody>
      </p:sp>
      <p:sp>
        <p:nvSpPr>
          <p:cNvPr id="8" name="object 8"/>
          <p:cNvSpPr txBox="1"/>
          <p:nvPr/>
        </p:nvSpPr>
        <p:spPr>
          <a:xfrm>
            <a:off x="524890" y="807719"/>
            <a:ext cx="8161910" cy="5393784"/>
          </a:xfrm>
          <a:prstGeom prst="rect">
            <a:avLst/>
          </a:prstGeom>
        </p:spPr>
        <p:txBody>
          <a:bodyPr vert="horz" wrap="square" lIns="0" tIns="0" rIns="0" bIns="0" rtlCol="0">
            <a:spAutoFit/>
          </a:bodyPr>
          <a:lstStyle/>
          <a:p>
            <a:pPr marL="266700" indent="-257175">
              <a:spcBef>
                <a:spcPts val="578"/>
              </a:spcBef>
              <a:buChar char="•"/>
              <a:tabLst>
                <a:tab pos="266224" algn="l"/>
                <a:tab pos="266700" algn="l"/>
              </a:tabLst>
            </a:pPr>
            <a:r>
              <a:rPr lang="en-US" dirty="0">
                <a:latin typeface="Arial" panose="020B0604020202020204" pitchFamily="34" charset="0"/>
                <a:cs typeface="Arial" panose="020B0604020202020204" pitchFamily="34" charset="0"/>
              </a:rPr>
              <a:t>Ensure all crew members are capable of performing the mission</a:t>
            </a:r>
          </a:p>
          <a:p>
            <a:pPr marL="266700" indent="-257175">
              <a:spcBef>
                <a:spcPts val="578"/>
              </a:spcBef>
              <a:buChar char="•"/>
              <a:tabLst>
                <a:tab pos="266224" algn="l"/>
                <a:tab pos="266700" algn="l"/>
              </a:tabLst>
            </a:pPr>
            <a:endParaRPr lang="en-US" dirty="0">
              <a:latin typeface="Arial" panose="020B0604020202020204" pitchFamily="34" charset="0"/>
              <a:cs typeface="Arial" panose="020B0604020202020204" pitchFamily="34" charset="0"/>
            </a:endParaRPr>
          </a:p>
          <a:p>
            <a:pPr marL="266700" indent="-257175">
              <a:spcBef>
                <a:spcPts val="578"/>
              </a:spcBef>
              <a:buChar char="•"/>
              <a:tabLst>
                <a:tab pos="266224" algn="l"/>
                <a:tab pos="266700" algn="l"/>
              </a:tabLst>
            </a:pPr>
            <a:r>
              <a:rPr lang="en-US" dirty="0">
                <a:latin typeface="Arial" panose="020B0604020202020204" pitchFamily="34" charset="0"/>
                <a:cs typeface="Arial" panose="020B0604020202020204" pitchFamily="34" charset="0"/>
              </a:rPr>
              <a:t>Ensure crew </a:t>
            </a:r>
            <a:r>
              <a:rPr lang="en-US" spc="-4" dirty="0">
                <a:latin typeface="Arial" panose="020B0604020202020204" pitchFamily="34" charset="0"/>
                <a:cs typeface="Arial" panose="020B0604020202020204" pitchFamily="34" charset="0"/>
              </a:rPr>
              <a:t>follows fatigue standards</a:t>
            </a:r>
            <a:r>
              <a:rPr lang="en-US" spc="-64"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Aux Ops </a:t>
            </a:r>
            <a:r>
              <a:rPr lang="en-US" spc="-4" dirty="0">
                <a:latin typeface="Arial" panose="020B0604020202020204" pitchFamily="34" charset="0"/>
                <a:cs typeface="Arial" panose="020B0604020202020204" pitchFamily="34" charset="0"/>
              </a:rPr>
              <a:t>Policy</a:t>
            </a:r>
            <a:r>
              <a:rPr lang="en-US" spc="-56" dirty="0">
                <a:latin typeface="Arial" panose="020B0604020202020204" pitchFamily="34" charset="0"/>
                <a:cs typeface="Arial" panose="020B0604020202020204" pitchFamily="34" charset="0"/>
              </a:rPr>
              <a:t> </a:t>
            </a:r>
            <a:r>
              <a:rPr lang="en-US" spc="-4" dirty="0">
                <a:latin typeface="Arial" panose="020B0604020202020204" pitchFamily="34" charset="0"/>
                <a:cs typeface="Arial" panose="020B0604020202020204" pitchFamily="34" charset="0"/>
              </a:rPr>
              <a:t>Manual</a:t>
            </a:r>
          </a:p>
          <a:p>
            <a:pPr marL="266700" indent="-257175">
              <a:spcBef>
                <a:spcPts val="578"/>
              </a:spcBef>
              <a:buChar char="•"/>
              <a:tabLst>
                <a:tab pos="266224" algn="l"/>
                <a:tab pos="266700" algn="l"/>
              </a:tabLst>
            </a:pPr>
            <a:endParaRPr lang="en-US" spc="-4" dirty="0">
              <a:latin typeface="Arial" panose="020B0604020202020204" pitchFamily="34" charset="0"/>
              <a:cs typeface="Arial" panose="020B0604020202020204" pitchFamily="34" charset="0"/>
            </a:endParaRPr>
          </a:p>
          <a:p>
            <a:pPr marL="266700" indent="-257175">
              <a:spcBef>
                <a:spcPts val="1099"/>
              </a:spcBef>
              <a:buFontTx/>
              <a:buChar char="•"/>
              <a:tabLst>
                <a:tab pos="266700" algn="l"/>
              </a:tabLst>
            </a:pPr>
            <a:r>
              <a:rPr lang="en-US" spc="-4" dirty="0">
                <a:latin typeface="Arial" panose="020B0604020202020204" pitchFamily="34" charset="0"/>
                <a:cs typeface="Arial" panose="020B0604020202020204" pitchFamily="34" charset="0"/>
              </a:rPr>
              <a:t>Ensure all crew are equipped with required PPE and are proficient in its use</a:t>
            </a:r>
          </a:p>
          <a:p>
            <a:pPr marL="266700" indent="-257175">
              <a:spcBef>
                <a:spcPts val="1099"/>
              </a:spcBef>
              <a:buFontTx/>
              <a:buChar char="•"/>
              <a:tabLst>
                <a:tab pos="266700" algn="l"/>
              </a:tabLst>
            </a:pPr>
            <a:endParaRPr lang="en-US" spc="-4" dirty="0">
              <a:latin typeface="Arial" panose="020B0604020202020204" pitchFamily="34" charset="0"/>
              <a:cs typeface="Arial" panose="020B0604020202020204" pitchFamily="34" charset="0"/>
            </a:endParaRPr>
          </a:p>
          <a:p>
            <a:pPr marL="266700" indent="-257175">
              <a:spcBef>
                <a:spcPts val="1099"/>
              </a:spcBef>
              <a:buFontTx/>
              <a:buChar char="•"/>
              <a:tabLst>
                <a:tab pos="266700" algn="l"/>
              </a:tabLst>
            </a:pPr>
            <a:r>
              <a:rPr lang="en-US" spc="-4" dirty="0">
                <a:latin typeface="Arial" panose="020B0604020202020204" pitchFamily="34" charset="0"/>
                <a:cs typeface="Arial" panose="020B0604020202020204" pitchFamily="34" charset="0"/>
              </a:rPr>
              <a:t>Ensure PPE maintained in accordance with </a:t>
            </a:r>
            <a:r>
              <a:rPr lang="en-US" dirty="0">
                <a:latin typeface="Arial" panose="020B0604020202020204" pitchFamily="34" charset="0"/>
                <a:cs typeface="Arial" panose="020B0604020202020204" pitchFamily="34" charset="0"/>
              </a:rPr>
              <a:t>Maintenance Procedure Cards</a:t>
            </a:r>
          </a:p>
        </p:txBody>
      </p:sp>
    </p:spTree>
    <p:extLst>
      <p:ext uri="{BB962C8B-B14F-4D97-AF65-F5344CB8AC3E}">
        <p14:creationId xmlns:p14="http://schemas.microsoft.com/office/powerpoint/2010/main" val="41967283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905000"/>
            <a:ext cx="4038600" cy="4648200"/>
          </a:xfrm>
        </p:spPr>
        <p:txBody>
          <a:bodyPr>
            <a:normAutofit/>
          </a:bodyPr>
          <a:lstStyle/>
          <a:p>
            <a:pPr>
              <a:buNone/>
            </a:pPr>
            <a:r>
              <a:rPr lang="en-US" sz="4400" dirty="0"/>
              <a:t>First …</a:t>
            </a:r>
          </a:p>
          <a:p>
            <a:pPr>
              <a:buNone/>
            </a:pPr>
            <a:endParaRPr lang="en-US" sz="4400" dirty="0"/>
          </a:p>
          <a:p>
            <a:pPr>
              <a:buNone/>
            </a:pPr>
            <a:r>
              <a:rPr lang="en-US" sz="4400" dirty="0"/>
              <a:t>What is “REYR”</a:t>
            </a:r>
            <a:endParaRPr lang="en-US" sz="2800" dirty="0"/>
          </a:p>
        </p:txBody>
      </p:sp>
      <p:sp>
        <p:nvSpPr>
          <p:cNvPr id="7" name="Content Placeholder 6"/>
          <p:cNvSpPr>
            <a:spLocks noGrp="1"/>
          </p:cNvSpPr>
          <p:nvPr>
            <p:ph sz="half" idx="2"/>
          </p:nvPr>
        </p:nvSpPr>
        <p:spPr>
          <a:xfrm>
            <a:off x="4648200" y="1676400"/>
            <a:ext cx="4038600" cy="4724400"/>
          </a:xfrm>
        </p:spPr>
        <p:txBody>
          <a:bodyPr>
            <a:noAutofit/>
          </a:bodyPr>
          <a:lstStyle/>
          <a:p>
            <a:pPr>
              <a:buNone/>
            </a:pPr>
            <a:endParaRPr lang="en-US" sz="4400" dirty="0"/>
          </a:p>
          <a:p>
            <a:pPr>
              <a:buNone/>
            </a:pPr>
            <a:r>
              <a:rPr lang="en-US" sz="4400" dirty="0"/>
              <a:t>“Required Yearly Not Met”</a:t>
            </a:r>
          </a:p>
          <a:p>
            <a:pPr>
              <a:buNone/>
            </a:pPr>
            <a:endParaRPr lang="en-US" sz="4400" dirty="0"/>
          </a:p>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a:t>
            </a:fld>
            <a:endParaRPr lang="en-US" dirty="0"/>
          </a:p>
        </p:txBody>
      </p:sp>
      <p:sp>
        <p:nvSpPr>
          <p:cNvPr id="5" name="Title 4"/>
          <p:cNvSpPr>
            <a:spLocks noGrp="1"/>
          </p:cNvSpPr>
          <p:nvPr>
            <p:ph type="title"/>
          </p:nvPr>
        </p:nvSpPr>
        <p:spPr/>
        <p:txBody>
          <a:bodyPr/>
          <a:lstStyle/>
          <a:p>
            <a:r>
              <a:rPr lang="en-US" u="sng" dirty="0">
                <a:solidFill>
                  <a:schemeClr val="tx1"/>
                </a:solidFill>
              </a:rPr>
              <a:t>Introduction</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par>
                                <p:cTn id="19" presetID="9" presetClass="emph" presetSubtype="0" nodeType="withEffect">
                                  <p:stCondLst>
                                    <p:cond delay="0"/>
                                  </p:stCondLst>
                                  <p:childTnLst>
                                    <p:set>
                                      <p:cBhvr rctx="PPT">
                                        <p:cTn id="20" dur="indefinite"/>
                                        <p:tgtEl>
                                          <p:spTgt spid="6">
                                            <p:txEl>
                                              <p:pRg st="0" end="0"/>
                                            </p:txEl>
                                          </p:spTgt>
                                        </p:tgtEl>
                                        <p:attrNameLst>
                                          <p:attrName>style.opacity</p:attrName>
                                        </p:attrNameLst>
                                      </p:cBhvr>
                                      <p:to>
                                        <p:strVal val="0.5"/>
                                      </p:to>
                                    </p:set>
                                    <p:animEffect filter="image" prLst="opacity: 0.5">
                                      <p:cBhvr rctx="IE">
                                        <p:cTn id="21" dur="indefinite"/>
                                        <p:tgtEl>
                                          <p:spTgt spid="6">
                                            <p:txEl>
                                              <p:pRg st="0" end="0"/>
                                            </p:txEl>
                                          </p:spTgt>
                                        </p:tgtEl>
                                      </p:cBhvr>
                                    </p:animEffect>
                                  </p:childTnLst>
                                </p:cTn>
                              </p:par>
                              <p:par>
                                <p:cTn id="22" presetID="9" presetClass="emph" presetSubtype="0" nodeType="withEffect">
                                  <p:stCondLst>
                                    <p:cond delay="0"/>
                                  </p:stCondLst>
                                  <p:childTnLst>
                                    <p:set>
                                      <p:cBhvr rctx="PPT">
                                        <p:cTn id="23" dur="indefinite"/>
                                        <p:tgtEl>
                                          <p:spTgt spid="6">
                                            <p:txEl>
                                              <p:pRg st="2" end="2"/>
                                            </p:txEl>
                                          </p:spTgt>
                                        </p:tgtEl>
                                        <p:attrNameLst>
                                          <p:attrName>style.opacity</p:attrName>
                                        </p:attrNameLst>
                                      </p:cBhvr>
                                      <p:to>
                                        <p:strVal val="0.5"/>
                                      </p:to>
                                    </p:set>
                                    <p:animEffect filter="image" prLst="opacity: 0.5">
                                      <p:cBhvr rctx="IE">
                                        <p:cTn id="24"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362200"/>
            <a:ext cx="8229600" cy="4191000"/>
          </a:xfrm>
        </p:spPr>
        <p:txBody>
          <a:bodyPr>
            <a:normAutofit/>
          </a:bodyPr>
          <a:lstStyle/>
          <a:p>
            <a:pPr>
              <a:buNone/>
            </a:pPr>
            <a:r>
              <a:rPr lang="en-US" sz="4400" dirty="0"/>
              <a:t>While underway ….</a:t>
            </a:r>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30</a:t>
            </a:fld>
            <a:endParaRPr lang="en-US" dirty="0"/>
          </a:p>
        </p:txBody>
      </p:sp>
      <p:sp>
        <p:nvSpPr>
          <p:cNvPr id="5" name="Title 4"/>
          <p:cNvSpPr>
            <a:spLocks noGrp="1"/>
          </p:cNvSpPr>
          <p:nvPr>
            <p:ph type="title"/>
          </p:nvPr>
        </p:nvSpPr>
        <p:spPr/>
        <p:txBody>
          <a:bodyPr/>
          <a:lstStyle/>
          <a:p>
            <a:r>
              <a:rPr lang="en-US" u="sng" dirty="0">
                <a:solidFill>
                  <a:schemeClr val="tx1"/>
                </a:solidFill>
              </a:rPr>
              <a:t>Underway</a:t>
            </a:r>
          </a:p>
        </p:txBody>
      </p:sp>
    </p:spTree>
    <p:extLst>
      <p:ext uri="{BB962C8B-B14F-4D97-AF65-F5344CB8AC3E}">
        <p14:creationId xmlns:p14="http://schemas.microsoft.com/office/powerpoint/2010/main" val="341081372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lnSpcReduction="10000"/>
          </a:bodyPr>
          <a:lstStyle/>
          <a:p>
            <a:pPr marL="0" indent="0">
              <a:buNone/>
            </a:pPr>
            <a:r>
              <a:rPr lang="en-US" altLang="en-US" sz="2400" b="1" i="1" dirty="0">
                <a:solidFill>
                  <a:srgbClr val="FF0000"/>
                </a:solidFill>
                <a:effectLst>
                  <a:outerShdw blurRad="38100" dist="38100" dir="2700000" algn="tl">
                    <a:srgbClr val="000000">
                      <a:alpha val="43137"/>
                    </a:srgbClr>
                  </a:outerShdw>
                </a:effectLst>
              </a:rPr>
              <a:t>Each Auxiliarist </a:t>
            </a:r>
            <a:r>
              <a:rPr lang="en-US" altLang="en-US" sz="2400" i="1" dirty="0"/>
              <a:t>is charged with an ongoing responsibility to use good judgment and common sense when evaluating their continuing ability to carry out their assignments. Each individual’s responsibility to exercise sound judgment requires each operator or crewmember, prior to departing on an ordered mission, </a:t>
            </a:r>
            <a:r>
              <a:rPr lang="en-US" altLang="en-US" sz="2400" b="1" i="1" dirty="0">
                <a:solidFill>
                  <a:srgbClr val="FF0000"/>
                </a:solidFill>
                <a:effectLst>
                  <a:outerShdw blurRad="38100" dist="38100" dir="2700000" algn="tl">
                    <a:srgbClr val="000000">
                      <a:alpha val="43137"/>
                    </a:srgbClr>
                  </a:outerShdw>
                </a:effectLst>
              </a:rPr>
              <a:t>to evaluate their own physical status</a:t>
            </a:r>
            <a:r>
              <a:rPr lang="en-US" altLang="en-US" sz="2400" i="1" dirty="0"/>
              <a:t> </a:t>
            </a:r>
            <a:r>
              <a:rPr lang="en-US" altLang="en-US" sz="2400" b="1" i="1" dirty="0">
                <a:solidFill>
                  <a:srgbClr val="FF0000"/>
                </a:solidFill>
                <a:effectLst>
                  <a:outerShdw blurRad="38100" dist="38100" dir="2700000" algn="tl">
                    <a:srgbClr val="000000">
                      <a:alpha val="43137"/>
                    </a:srgbClr>
                  </a:outerShdw>
                </a:effectLst>
              </a:rPr>
              <a:t>and</a:t>
            </a:r>
            <a:r>
              <a:rPr lang="en-US" altLang="en-US" sz="2400" i="1" dirty="0"/>
              <a:t> decline orders when unable to perform the required duties …  It is incumbent upon the member to self-enforce; however, this does not always occur.  It is critically important that </a:t>
            </a:r>
            <a:r>
              <a:rPr lang="en-US" altLang="en-US" sz="2400" b="1" i="1" dirty="0">
                <a:solidFill>
                  <a:srgbClr val="FF0000"/>
                </a:solidFill>
                <a:effectLst>
                  <a:outerShdw blurRad="38100" dist="38100" dir="2700000" algn="tl">
                    <a:srgbClr val="000000">
                      <a:alpha val="43137"/>
                    </a:srgbClr>
                  </a:outerShdw>
                </a:effectLst>
              </a:rPr>
              <a:t>the coxswain evaluate each crew member’s physical abilities prior to getting underway</a:t>
            </a:r>
            <a:r>
              <a:rPr lang="en-US" altLang="en-US" sz="2400" i="1" dirty="0"/>
              <a:t> and this too does not always occur.  </a:t>
            </a:r>
            <a:endParaRPr lang="en-US" altLang="en-US" sz="2400" dirty="0"/>
          </a:p>
          <a:p>
            <a:endParaRPr lang="en-US" altLang="en-US" dirty="0"/>
          </a:p>
        </p:txBody>
      </p:sp>
      <p:sp>
        <p:nvSpPr>
          <p:cNvPr id="6" name="Slide Number Placeholder 5">
            <a:extLst>
              <a:ext uri="{FF2B5EF4-FFF2-40B4-BE49-F238E27FC236}">
                <a16:creationId xmlns:a16="http://schemas.microsoft.com/office/drawing/2014/main" id="{EC97E534-938D-2E4D-8422-E93A330D568F}"/>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algn="r" rtl="0" eaLnBrk="1" fontAlgn="auto" hangingPunct="1">
              <a:spcBef>
                <a:spcPts val="0"/>
              </a:spcBef>
              <a:spcAft>
                <a:spcPts val="0"/>
              </a:spcAft>
              <a:defRPr sz="900" kern="1200">
                <a:solidFill>
                  <a:schemeClr val="tx1">
                    <a:tint val="75000"/>
                  </a:schemeClr>
                </a:solidFill>
                <a:latin typeface="+mn-lt"/>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defRPr/>
            </a:pPr>
            <a:fld id="{BD9CC546-C753-470A-AF03-5314D7C715FD}" type="slidenum">
              <a:rPr lang="en-US" smtClean="0"/>
              <a:pPr>
                <a:defRPr/>
              </a:pPr>
              <a:t>31</a:t>
            </a:fld>
            <a:endParaRPr lang="en-US" dirty="0"/>
          </a:p>
        </p:txBody>
      </p:sp>
      <p:sp>
        <p:nvSpPr>
          <p:cNvPr id="2" name="Title 1">
            <a:extLst>
              <a:ext uri="{FF2B5EF4-FFF2-40B4-BE49-F238E27FC236}">
                <a16:creationId xmlns:a16="http://schemas.microsoft.com/office/drawing/2014/main" id="{9E05056E-EEB3-2745-9481-FBBE8A3DABBB}"/>
              </a:ext>
            </a:extLst>
          </p:cNvPr>
          <p:cNvSpPr>
            <a:spLocks noGrp="1"/>
          </p:cNvSpPr>
          <p:nvPr>
            <p:ph type="title"/>
          </p:nvPr>
        </p:nvSpPr>
        <p:spPr/>
        <p:txBody>
          <a:bodyPr>
            <a:normAutofit/>
          </a:bodyPr>
          <a:lstStyle/>
          <a:p>
            <a:pPr>
              <a:defRPr/>
            </a:pPr>
            <a:r>
              <a:rPr lang="en-US" sz="2700" dirty="0">
                <a:effectLst>
                  <a:outerShdw blurRad="38100" dist="38100" dir="2700000" algn="tl">
                    <a:srgbClr val="000000">
                      <a:alpha val="43137"/>
                    </a:srgbClr>
                  </a:outerShdw>
                </a:effectLst>
              </a:rPr>
              <a:t>Quote from Ops Policy Manual … </a:t>
            </a:r>
            <a:endParaRPr lang="en-US" sz="27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3A15-BE5E-F14D-9E47-17F63921A8A6}"/>
              </a:ext>
            </a:extLst>
          </p:cNvPr>
          <p:cNvSpPr>
            <a:spLocks noGrp="1"/>
          </p:cNvSpPr>
          <p:nvPr>
            <p:ph type="title"/>
          </p:nvPr>
        </p:nvSpPr>
        <p:spPr/>
        <p:txBody>
          <a:bodyPr>
            <a:normAutofit fontScale="90000"/>
          </a:bodyPr>
          <a:lstStyle/>
          <a:p>
            <a:pPr>
              <a:defRPr/>
            </a:pPr>
            <a:r>
              <a:rPr lang="en-US" sz="3000" dirty="0">
                <a:effectLst>
                  <a:outerShdw blurRad="38100" dist="38100" dir="2700000" algn="tl">
                    <a:srgbClr val="000000">
                      <a:alpha val="43137"/>
                    </a:srgbClr>
                  </a:outerShdw>
                </a:effectLst>
              </a:rPr>
              <a:t>Quote from Ops Policy Manual …</a:t>
            </a:r>
            <a:r>
              <a:rPr lang="en-US" b="1" dirty="0">
                <a:effectLst>
                  <a:outerShdw blurRad="38100" dist="38100" dir="2700000" algn="tl">
                    <a:srgbClr val="000000">
                      <a:alpha val="43137"/>
                    </a:srgbClr>
                  </a:outerShdw>
                </a:effectLst>
              </a:rPr>
              <a:t> </a:t>
            </a:r>
            <a:br>
              <a:rPr lang="en-US" dirty="0"/>
            </a:br>
            <a:endParaRPr lang="en-US" dirty="0"/>
          </a:p>
        </p:txBody>
      </p:sp>
      <p:sp>
        <p:nvSpPr>
          <p:cNvPr id="3" name="Content Placeholder 2">
            <a:extLst>
              <a:ext uri="{FF2B5EF4-FFF2-40B4-BE49-F238E27FC236}">
                <a16:creationId xmlns:a16="http://schemas.microsoft.com/office/drawing/2014/main" id="{D46EF80A-C852-AC47-8A1F-11E240F6F61E}"/>
              </a:ext>
            </a:extLst>
          </p:cNvPr>
          <p:cNvSpPr>
            <a:spLocks noGrp="1"/>
          </p:cNvSpPr>
          <p:nvPr>
            <p:ph idx="1"/>
          </p:nvPr>
        </p:nvSpPr>
        <p:spPr/>
        <p:txBody>
          <a:bodyPr>
            <a:normAutofit/>
          </a:bodyPr>
          <a:lstStyle/>
          <a:p>
            <a:pPr marL="0" indent="0">
              <a:buNone/>
              <a:defRPr/>
            </a:pPr>
            <a:r>
              <a:rPr lang="en-US" sz="2625" b="1" i="1" dirty="0">
                <a:solidFill>
                  <a:srgbClr val="FF0000"/>
                </a:solidFill>
                <a:effectLst>
                  <a:outerShdw blurRad="38100" dist="38100" dir="2700000" algn="tl">
                    <a:srgbClr val="000000">
                      <a:alpha val="43137"/>
                    </a:srgbClr>
                  </a:outerShdw>
                </a:effectLst>
              </a:rPr>
              <a:t>It is the responsibility of each crew member to evaluate other crew members with regards to physical abilities to perform the tasks.</a:t>
            </a:r>
          </a:p>
          <a:p>
            <a:pPr lvl="1">
              <a:defRPr/>
            </a:pPr>
            <a:r>
              <a:rPr lang="en-US" sz="2250" i="1" dirty="0"/>
              <a:t>The Operations Policy Manual contains the following:</a:t>
            </a:r>
          </a:p>
          <a:p>
            <a:pPr marL="640556" indent="0">
              <a:buNone/>
              <a:defRPr/>
            </a:pPr>
            <a:r>
              <a:rPr lang="en-US" sz="2250" i="1" dirty="0"/>
              <a:t>	In the event a crew member becomes aware of a physical or mental condition in one of the other crew members or in himself/herself, which may jeopardize the safety of the mission, said person has </a:t>
            </a:r>
            <a:r>
              <a:rPr lang="en-US" sz="2250" b="1" i="1" dirty="0">
                <a:solidFill>
                  <a:srgbClr val="FF0000"/>
                </a:solidFill>
                <a:effectLst>
                  <a:outerShdw blurRad="38100" dist="38100" dir="2700000" algn="tl">
                    <a:srgbClr val="000000">
                      <a:alpha val="43137"/>
                    </a:srgbClr>
                  </a:outerShdw>
                </a:effectLst>
              </a:rPr>
              <a:t>a responsibility for immediately bringing the condition to the attention of the coxswain</a:t>
            </a:r>
            <a:r>
              <a:rPr lang="en-US" sz="2250" i="1" dirty="0"/>
              <a:t>, FC, and Director via the chain of leadership and the OIA.  </a:t>
            </a:r>
            <a:endParaRPr lang="en-US" sz="2250" dirty="0"/>
          </a:p>
          <a:p>
            <a:pPr marL="0" indent="0">
              <a:buNone/>
              <a:defRPr/>
            </a:pPr>
            <a:endParaRPr lang="en-US" dirty="0"/>
          </a:p>
          <a:p>
            <a:pPr>
              <a:defRPr/>
            </a:pPr>
            <a:endParaRPr lang="en-US" dirty="0"/>
          </a:p>
        </p:txBody>
      </p:sp>
      <p:sp>
        <p:nvSpPr>
          <p:cNvPr id="6" name="Slide Number Placeholder 5">
            <a:extLst>
              <a:ext uri="{FF2B5EF4-FFF2-40B4-BE49-F238E27FC236}">
                <a16:creationId xmlns:a16="http://schemas.microsoft.com/office/drawing/2014/main" id="{76BE6C27-7746-FC4D-BDFF-67276ED1946E}"/>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algn="r" rtl="0" eaLnBrk="1" fontAlgn="auto" hangingPunct="1">
              <a:spcBef>
                <a:spcPts val="0"/>
              </a:spcBef>
              <a:spcAft>
                <a:spcPts val="0"/>
              </a:spcAft>
              <a:defRPr sz="900" kern="1200">
                <a:solidFill>
                  <a:schemeClr val="tx1">
                    <a:tint val="75000"/>
                  </a:schemeClr>
                </a:solidFill>
                <a:latin typeface="+mn-lt"/>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defRPr/>
            </a:pPr>
            <a:fld id="{BD9CC546-C753-470A-AF03-5314D7C715FD}" type="slidenum">
              <a:rPr lang="en-US" smtClean="0"/>
              <a:pPr>
                <a:defRPr/>
              </a:pPr>
              <a:t>32</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 y="6367027"/>
            <a:ext cx="1628775" cy="366713"/>
          </a:xfrm>
          <a:prstGeom prst="rect">
            <a:avLst/>
          </a:prstGeom>
          <a:blipFill>
            <a:blip r:embed="rId3" cstate="print"/>
            <a:stretch>
              <a:fillRect/>
            </a:stretch>
          </a:blipFill>
        </p:spPr>
        <p:txBody>
          <a:bodyPr wrap="square" lIns="0" tIns="0" rIns="0" bIns="0" rtlCol="0"/>
          <a:lstStyle/>
          <a:p>
            <a:endParaRPr sz="2100" dirty="0"/>
          </a:p>
        </p:txBody>
      </p:sp>
      <p:sp>
        <p:nvSpPr>
          <p:cNvPr id="5" name="Title 4"/>
          <p:cNvSpPr>
            <a:spLocks noGrp="1"/>
          </p:cNvSpPr>
          <p:nvPr>
            <p:ph type="title"/>
          </p:nvPr>
        </p:nvSpPr>
        <p:spPr/>
        <p:txBody>
          <a:bodyPr>
            <a:normAutofit/>
          </a:bodyPr>
          <a:lstStyle/>
          <a:p>
            <a:pPr algn="r"/>
            <a:r>
              <a:rPr lang="en-US" sz="2700" dirty="0"/>
              <a:t>Coxswain</a:t>
            </a:r>
            <a:r>
              <a:rPr lang="en-US" sz="2700" spc="-45" dirty="0"/>
              <a:t> &amp; Crew </a:t>
            </a:r>
            <a:r>
              <a:rPr lang="en-US" sz="2700" dirty="0"/>
              <a:t>Responsibilities</a:t>
            </a:r>
          </a:p>
        </p:txBody>
      </p:sp>
      <p:sp>
        <p:nvSpPr>
          <p:cNvPr id="2" name="Text Placeholder 1">
            <a:extLst>
              <a:ext uri="{FF2B5EF4-FFF2-40B4-BE49-F238E27FC236}">
                <a16:creationId xmlns:a16="http://schemas.microsoft.com/office/drawing/2014/main" id="{A62AEE67-3410-420A-9337-4551AEC90ED0}"/>
              </a:ext>
            </a:extLst>
          </p:cNvPr>
          <p:cNvSpPr>
            <a:spLocks noGrp="1"/>
          </p:cNvSpPr>
          <p:nvPr>
            <p:ph type="body" idx="1"/>
          </p:nvPr>
        </p:nvSpPr>
        <p:spPr>
          <a:xfrm>
            <a:off x="457200" y="1219200"/>
            <a:ext cx="8229600" cy="4788091"/>
          </a:xfrm>
        </p:spPr>
        <p:txBody>
          <a:bodyPr>
            <a:normAutofit lnSpcReduction="10000"/>
          </a:bodyPr>
          <a:lstStyle/>
          <a:p>
            <a:pPr marL="0" indent="0">
              <a:buNone/>
            </a:pPr>
            <a:r>
              <a:rPr lang="en-US" dirty="0"/>
              <a:t>Per the Ops Policy Manual, maintain awareness of physical limitations, i.e. vision &amp; hearing acuity, in yourself and in others</a:t>
            </a:r>
          </a:p>
          <a:p>
            <a:pPr lvl="1"/>
            <a:r>
              <a:rPr lang="en-US" sz="2800" dirty="0">
                <a:effectLst>
                  <a:outerShdw blurRad="38100" dist="38100" dir="2700000" algn="tl">
                    <a:srgbClr val="000000">
                      <a:alpha val="43137"/>
                    </a:srgbClr>
                  </a:outerShdw>
                </a:effectLst>
              </a:rPr>
              <a:t>First line of awareness </a:t>
            </a:r>
            <a:r>
              <a:rPr lang="en-US" sz="2800" dirty="0"/>
              <a:t>– </a:t>
            </a:r>
            <a:r>
              <a:rPr lang="en-US" sz="2800" dirty="0">
                <a:solidFill>
                  <a:srgbClr val="FFFF00"/>
                </a:solidFill>
                <a:effectLst>
                  <a:outerShdw blurRad="38100" dist="38100" dir="2700000" algn="tl">
                    <a:srgbClr val="000000">
                      <a:alpha val="43137"/>
                    </a:srgbClr>
                  </a:outerShdw>
                </a:effectLst>
              </a:rPr>
              <a:t>Coxswain</a:t>
            </a:r>
            <a:r>
              <a:rPr lang="en-US" sz="2800" dirty="0"/>
              <a:t> during pre-underway briefing</a:t>
            </a:r>
          </a:p>
          <a:p>
            <a:pPr lvl="1"/>
            <a:r>
              <a:rPr lang="en-US" sz="2800" dirty="0">
                <a:effectLst>
                  <a:outerShdw blurRad="38100" dist="38100" dir="2700000" algn="tl">
                    <a:srgbClr val="000000">
                      <a:alpha val="43137"/>
                    </a:srgbClr>
                  </a:outerShdw>
                </a:effectLst>
              </a:rPr>
              <a:t>Second line of awareness </a:t>
            </a:r>
            <a:r>
              <a:rPr lang="en-US" sz="2800" dirty="0"/>
              <a:t>– </a:t>
            </a:r>
            <a:r>
              <a:rPr lang="en-US" sz="2800" dirty="0">
                <a:solidFill>
                  <a:srgbClr val="FFFF00"/>
                </a:solidFill>
                <a:effectLst>
                  <a:outerShdw blurRad="38100" dist="38100" dir="2700000" algn="tl">
                    <a:srgbClr val="000000">
                      <a:alpha val="43137"/>
                    </a:srgbClr>
                  </a:outerShdw>
                </a:effectLst>
              </a:rPr>
              <a:t>Crew</a:t>
            </a:r>
            <a:r>
              <a:rPr lang="en-US" sz="2800" dirty="0"/>
              <a:t> continually observing each other during mission for physical limitations</a:t>
            </a:r>
          </a:p>
          <a:p>
            <a:pPr lvl="1"/>
            <a:r>
              <a:rPr lang="en-US" sz="2800" dirty="0">
                <a:effectLst>
                  <a:outerShdw blurRad="38100" dist="38100" dir="2700000" algn="tl">
                    <a:srgbClr val="000000">
                      <a:alpha val="43137"/>
                    </a:srgbClr>
                  </a:outerShdw>
                </a:effectLst>
              </a:rPr>
              <a:t>Third line of awareness </a:t>
            </a:r>
            <a:r>
              <a:rPr lang="en-US" sz="2800" dirty="0"/>
              <a:t>– </a:t>
            </a:r>
            <a:r>
              <a:rPr lang="en-US" sz="2800" dirty="0">
                <a:solidFill>
                  <a:srgbClr val="FFFF00"/>
                </a:solidFill>
                <a:effectLst>
                  <a:outerShdw blurRad="38100" dist="38100" dir="2700000" algn="tl">
                    <a:srgbClr val="000000">
                      <a:alpha val="43137"/>
                    </a:srgbClr>
                  </a:outerShdw>
                </a:effectLst>
              </a:rPr>
              <a:t>QE</a:t>
            </a:r>
            <a:r>
              <a:rPr lang="en-US" sz="2800" dirty="0"/>
              <a:t> check rides but that only happens once every three years</a:t>
            </a:r>
          </a:p>
        </p:txBody>
      </p:sp>
      <p:sp>
        <p:nvSpPr>
          <p:cNvPr id="9" name="Rectangle 6"/>
          <p:cNvSpPr>
            <a:spLocks noGrp="1" noChangeArrowheads="1"/>
          </p:cNvSpPr>
          <p:nvPr>
            <p:ph type="sldNum" sz="quarter" idx="2"/>
          </p:nvPr>
        </p:nvSpPr>
        <p:spPr>
          <a:xfrm>
            <a:off x="11272065" y="6245225"/>
            <a:ext cx="310337" cy="307773"/>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8" tIns="45718" rIns="45718" bIns="45718">
            <a:spAutoFit/>
          </a:bodyPr>
          <a:lstStyle>
            <a:defPPr>
              <a:defRPr lang="en-US"/>
            </a:defPPr>
            <a:lvl1pPr marL="0" algn="r" defTabSz="914400" rtl="0" eaLnBrk="1" latinLnBrk="0" hangingPunct="1">
              <a:defRPr sz="1400" kern="1200">
                <a:solidFill>
                  <a:srgbClr val="000099"/>
                </a:solidFill>
                <a:latin typeface="+mn-lt"/>
                <a:ea typeface="+mn-ea"/>
                <a:cs typeface="+mn-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33</a:t>
            </a:fld>
            <a:endParaRPr lang="en-US" altLang="en-US" sz="1050" b="1" dirty="0">
              <a:solidFill>
                <a:srgbClr val="000099"/>
              </a:solidFill>
            </a:endParaRPr>
          </a:p>
        </p:txBody>
      </p:sp>
    </p:spTree>
    <p:extLst>
      <p:ext uri="{BB962C8B-B14F-4D97-AF65-F5344CB8AC3E}">
        <p14:creationId xmlns:p14="http://schemas.microsoft.com/office/powerpoint/2010/main" val="323313763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371600"/>
            <a:ext cx="8229600" cy="5181600"/>
          </a:xfrm>
        </p:spPr>
        <p:txBody>
          <a:bodyPr>
            <a:normAutofit/>
          </a:bodyPr>
          <a:lstStyle/>
          <a:p>
            <a:pPr algn="ctr">
              <a:buNone/>
            </a:pPr>
            <a:r>
              <a:rPr lang="en-US" sz="3600" b="1" i="1" dirty="0">
                <a:solidFill>
                  <a:srgbClr val="FFFF00"/>
                </a:solidFill>
              </a:rPr>
              <a:t>Very Important!</a:t>
            </a:r>
          </a:p>
          <a:p>
            <a:pPr>
              <a:buNone/>
            </a:pPr>
            <a:endParaRPr lang="en-US" sz="1400" dirty="0"/>
          </a:p>
          <a:p>
            <a:pPr>
              <a:buFont typeface="Wingdings" pitchFamily="2" charset="2"/>
              <a:buChar char="ü"/>
            </a:pPr>
            <a:r>
              <a:rPr lang="en-US" sz="3600" dirty="0"/>
              <a:t>Starting with least experienced, ask each:</a:t>
            </a:r>
          </a:p>
          <a:p>
            <a:pPr>
              <a:buFont typeface="Wingdings" pitchFamily="2" charset="2"/>
              <a:buChar char="ü"/>
            </a:pPr>
            <a:endParaRPr lang="en-US" sz="1400" dirty="0"/>
          </a:p>
          <a:p>
            <a:pPr marL="887412" indent="-742950">
              <a:buFont typeface="+mj-lt"/>
              <a:buAutoNum type="alphaLcParenR"/>
            </a:pPr>
            <a:r>
              <a:rPr lang="en-US" sz="3600" dirty="0"/>
              <a:t>	What was done well?</a:t>
            </a:r>
          </a:p>
          <a:p>
            <a:pPr marL="887412" indent="-742950">
              <a:buFont typeface="+mj-lt"/>
              <a:buAutoNum type="alphaLcParenR"/>
            </a:pPr>
            <a:r>
              <a:rPr lang="en-US" sz="3200" dirty="0"/>
              <a:t>What could be improved?</a:t>
            </a:r>
          </a:p>
          <a:p>
            <a:pPr marL="887412" indent="-742950">
              <a:buFont typeface="+mj-lt"/>
              <a:buAutoNum type="alphaLcParenR"/>
            </a:pPr>
            <a:r>
              <a:rPr lang="en-US" sz="3200" dirty="0"/>
              <a:t>Was there any time that you were unclear of your duties?</a:t>
            </a:r>
          </a:p>
          <a:p>
            <a:pPr marL="887412" indent="-742950">
              <a:buFont typeface="+mj-lt"/>
              <a:buAutoNum type="alphaLcParenR"/>
            </a:pPr>
            <a:r>
              <a:rPr lang="en-US" sz="3200" dirty="0"/>
              <a:t>Any questions or comments?</a:t>
            </a:r>
          </a:p>
          <a:p>
            <a:pPr>
              <a:buFont typeface="Courier New" pitchFamily="49" charset="0"/>
              <a:buChar char="o"/>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34</a:t>
            </a:fld>
            <a:endParaRPr lang="en-US" dirty="0"/>
          </a:p>
        </p:txBody>
      </p:sp>
      <p:sp>
        <p:nvSpPr>
          <p:cNvPr id="5" name="Title 4"/>
          <p:cNvSpPr>
            <a:spLocks noGrp="1"/>
          </p:cNvSpPr>
          <p:nvPr>
            <p:ph type="title"/>
          </p:nvPr>
        </p:nvSpPr>
        <p:spPr/>
        <p:txBody>
          <a:bodyPr/>
          <a:lstStyle/>
          <a:p>
            <a:r>
              <a:rPr lang="en-US" u="sng" dirty="0">
                <a:solidFill>
                  <a:schemeClr val="tx1"/>
                </a:solidFill>
              </a:rPr>
              <a:t>De-Briefing</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9" presetClass="emph" presetSubtype="0" nodeType="withEffect">
                                  <p:stCondLst>
                                    <p:cond delay="0"/>
                                  </p:stCondLst>
                                  <p:childTnLst>
                                    <p:set>
                                      <p:cBhvr rctx="PPT">
                                        <p:cTn id="24" dur="indefinite"/>
                                        <p:tgtEl>
                                          <p:spTgt spid="6">
                                            <p:txEl>
                                              <p:pRg st="4" end="4"/>
                                            </p:txEl>
                                          </p:spTgt>
                                        </p:tgtEl>
                                        <p:attrNameLst>
                                          <p:attrName>style.opacity</p:attrName>
                                        </p:attrNameLst>
                                      </p:cBhvr>
                                      <p:to>
                                        <p:strVal val="0.5"/>
                                      </p:to>
                                    </p:set>
                                    <p:animEffect filter="image" prLst="opacity: 0.5">
                                      <p:cBhvr rctx="IE">
                                        <p:cTn id="25" dur="indefinite"/>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9" presetClass="emph" presetSubtype="0" nodeType="withEffect">
                                  <p:stCondLst>
                                    <p:cond delay="0"/>
                                  </p:stCondLst>
                                  <p:childTnLst>
                                    <p:set>
                                      <p:cBhvr rctx="PPT">
                                        <p:cTn id="32" dur="indefinite"/>
                                        <p:tgtEl>
                                          <p:spTgt spid="6">
                                            <p:txEl>
                                              <p:pRg st="5" end="5"/>
                                            </p:txEl>
                                          </p:spTgt>
                                        </p:tgtEl>
                                        <p:attrNameLst>
                                          <p:attrName>style.opacity</p:attrName>
                                        </p:attrNameLst>
                                      </p:cBhvr>
                                      <p:to>
                                        <p:strVal val="0.5"/>
                                      </p:to>
                                    </p:set>
                                    <p:animEffect filter="image" prLst="opacity: 0.5">
                                      <p:cBhvr rctx="IE">
                                        <p:cTn id="33" dur="indefinite"/>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9" presetClass="emph" presetSubtype="0" nodeType="withEffect">
                                  <p:stCondLst>
                                    <p:cond delay="0"/>
                                  </p:stCondLst>
                                  <p:childTnLst>
                                    <p:set>
                                      <p:cBhvr rctx="PPT">
                                        <p:cTn id="40" dur="indefinite"/>
                                        <p:tgtEl>
                                          <p:spTgt spid="6">
                                            <p:txEl>
                                              <p:pRg st="6" end="6"/>
                                            </p:txEl>
                                          </p:spTgt>
                                        </p:tgtEl>
                                        <p:attrNameLst>
                                          <p:attrName>style.opacity</p:attrName>
                                        </p:attrNameLst>
                                      </p:cBhvr>
                                      <p:to>
                                        <p:strVal val="0.5"/>
                                      </p:to>
                                    </p:set>
                                    <p:animEffect filter="image" prLst="opacity: 0.5">
                                      <p:cBhvr rctx="IE">
                                        <p:cTn id="41" dur="indefinite"/>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ctrTitle"/>
          </p:nvPr>
        </p:nvSpPr>
        <p:spPr>
          <a:xfrm>
            <a:off x="422030" y="381000"/>
            <a:ext cx="8229600" cy="990600"/>
          </a:xfrm>
        </p:spPr>
        <p:txBody>
          <a:bodyPr>
            <a:normAutofit/>
          </a:bodyPr>
          <a:lstStyle/>
          <a:p>
            <a:pPr algn="ctr" eaLnBrk="1" hangingPunct="1"/>
            <a:r>
              <a:rPr lang="en-US" dirty="0">
                <a:solidFill>
                  <a:schemeClr val="tx1"/>
                </a:solidFill>
              </a:rPr>
              <a:t>Certifications</a:t>
            </a:r>
            <a:endParaRPr lang="en-US" sz="1600" dirty="0">
              <a:solidFill>
                <a:schemeClr val="tx1"/>
              </a:solidFill>
            </a:endParaRPr>
          </a:p>
        </p:txBody>
      </p:sp>
      <p:sp>
        <p:nvSpPr>
          <p:cNvPr id="16390" name="Rectangle 3"/>
          <p:cNvSpPr>
            <a:spLocks noGrp="1" noChangeArrowheads="1"/>
          </p:cNvSpPr>
          <p:nvPr>
            <p:ph type="subTitle" idx="1"/>
          </p:nvPr>
        </p:nvSpPr>
        <p:spPr>
          <a:xfrm>
            <a:off x="1371600" y="5410200"/>
            <a:ext cx="6400800" cy="1219200"/>
          </a:xfrm>
        </p:spPr>
        <p:txBody>
          <a:bodyPr>
            <a:normAutofit/>
          </a:bodyPr>
          <a:lstStyle/>
          <a:p>
            <a:pPr eaLnBrk="1" hangingPunct="1"/>
            <a:endParaRPr lang="en-US"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9FA0AF0D-BB2B-4B8B-B264-70BE1C3D4866}" type="slidenum">
              <a:rPr lang="en-US" smtClean="0"/>
              <a:pPr>
                <a:defRPr/>
              </a:pPr>
              <a:t>35</a:t>
            </a:fld>
            <a:endParaRPr lang="en-US" dirty="0"/>
          </a:p>
        </p:txBody>
      </p:sp>
      <p:pic>
        <p:nvPicPr>
          <p:cNvPr id="4098" name="Picture 2" descr="F:\My Pictures\C G Aux - 2014\0322-3.JPG"/>
          <p:cNvPicPr>
            <a:picLocks noChangeAspect="1" noChangeArrowheads="1"/>
          </p:cNvPicPr>
          <p:nvPr/>
        </p:nvPicPr>
        <p:blipFill>
          <a:blip r:embed="rId3" cstate="print"/>
          <a:srcRect/>
          <a:stretch>
            <a:fillRect/>
          </a:stretch>
        </p:blipFill>
        <p:spPr bwMode="auto">
          <a:xfrm>
            <a:off x="1143000" y="1524000"/>
            <a:ext cx="6807603" cy="5105400"/>
          </a:xfrm>
          <a:prstGeom prst="rect">
            <a:avLst/>
          </a:prstGeom>
          <a:noFill/>
        </p:spPr>
      </p:pic>
      <p:pic>
        <p:nvPicPr>
          <p:cNvPr id="6" name="Picture 5" descr="images.jpg"/>
          <p:cNvPicPr>
            <a:picLocks noChangeAspect="1"/>
          </p:cNvPicPr>
          <p:nvPr/>
        </p:nvPicPr>
        <p:blipFill>
          <a:blip r:embed="rId4" cstate="print"/>
          <a:stretch>
            <a:fillRect/>
          </a:stretch>
        </p:blipFill>
        <p:spPr>
          <a:xfrm>
            <a:off x="7543800" y="152400"/>
            <a:ext cx="1428750" cy="1266825"/>
          </a:xfrm>
          <a:prstGeom prst="rect">
            <a:avLst/>
          </a:prstGeom>
        </p:spPr>
      </p:pic>
      <p:pic>
        <p:nvPicPr>
          <p:cNvPr id="7" name="Picture 6" descr="imagesCALN4929.jpg"/>
          <p:cNvPicPr>
            <a:picLocks noChangeAspect="1"/>
          </p:cNvPicPr>
          <p:nvPr/>
        </p:nvPicPr>
        <p:blipFill>
          <a:blip r:embed="rId5" cstate="print"/>
          <a:stretch>
            <a:fillRect/>
          </a:stretch>
        </p:blipFill>
        <p:spPr>
          <a:xfrm>
            <a:off x="152400" y="5105400"/>
            <a:ext cx="885444" cy="1581150"/>
          </a:xfrm>
          <a:prstGeom prst="rect">
            <a:avLst/>
          </a:prstGeom>
        </p:spPr>
      </p:pic>
    </p:spTree>
    <p:extLst>
      <p:ext uri="{BB962C8B-B14F-4D97-AF65-F5344CB8AC3E}">
        <p14:creationId xmlns:p14="http://schemas.microsoft.com/office/powerpoint/2010/main" val="39882223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4038600" cy="4953000"/>
          </a:xfrm>
        </p:spPr>
        <p:txBody>
          <a:bodyPr>
            <a:normAutofit/>
          </a:bodyPr>
          <a:lstStyle/>
          <a:p>
            <a:pPr>
              <a:buNone/>
            </a:pPr>
            <a:r>
              <a:rPr lang="en-US" sz="3600" dirty="0"/>
              <a:t>As a coxswain or crew, you will likely mentor trainees in all phases of Boat Crew qualifications.</a:t>
            </a:r>
            <a:r>
              <a:rPr lang="en-US" dirty="0"/>
              <a:t>	</a:t>
            </a:r>
          </a:p>
          <a:p>
            <a:pPr>
              <a:buNone/>
            </a:pPr>
            <a:endParaRPr lang="en-US" sz="2800" dirty="0"/>
          </a:p>
        </p:txBody>
      </p:sp>
      <p:sp>
        <p:nvSpPr>
          <p:cNvPr id="7" name="Content Placeholder 6"/>
          <p:cNvSpPr>
            <a:spLocks noGrp="1"/>
          </p:cNvSpPr>
          <p:nvPr>
            <p:ph sz="half" idx="2"/>
          </p:nvPr>
        </p:nvSpPr>
        <p:spPr>
          <a:xfrm>
            <a:off x="4648200" y="2438400"/>
            <a:ext cx="4038600" cy="3962400"/>
          </a:xfrm>
        </p:spPr>
        <p:txBody>
          <a:bodyPr>
            <a:noAutofit/>
          </a:bodyPr>
          <a:lstStyle/>
          <a:p>
            <a:pPr>
              <a:buNone/>
            </a:pPr>
            <a:r>
              <a:rPr lang="en-US" sz="4400" dirty="0"/>
              <a:t>Signing off tasks is a process!	</a:t>
            </a:r>
          </a:p>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36</a:t>
            </a:fld>
            <a:endParaRPr lang="en-US" dirty="0"/>
          </a:p>
        </p:txBody>
      </p:sp>
      <p:sp>
        <p:nvSpPr>
          <p:cNvPr id="5" name="Title 4"/>
          <p:cNvSpPr>
            <a:spLocks noGrp="1"/>
          </p:cNvSpPr>
          <p:nvPr>
            <p:ph type="title"/>
          </p:nvPr>
        </p:nvSpPr>
        <p:spPr/>
        <p:txBody>
          <a:bodyPr/>
          <a:lstStyle/>
          <a:p>
            <a:r>
              <a:rPr lang="en-US" u="sng" dirty="0">
                <a:solidFill>
                  <a:schemeClr val="tx1"/>
                </a:solidFill>
              </a:rPr>
              <a:t>SIGN-OFFs</a:t>
            </a:r>
          </a:p>
        </p:txBody>
      </p:sp>
    </p:spTree>
    <p:extLst>
      <p:ext uri="{BB962C8B-B14F-4D97-AF65-F5344CB8AC3E}">
        <p14:creationId xmlns:p14="http://schemas.microsoft.com/office/powerpoint/2010/main" val="34736332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4038600" cy="4953000"/>
          </a:xfrm>
        </p:spPr>
        <p:txBody>
          <a:bodyPr>
            <a:normAutofit/>
          </a:bodyPr>
          <a:lstStyle/>
          <a:p>
            <a:pPr>
              <a:buNone/>
            </a:pPr>
            <a:r>
              <a:rPr lang="en-US" sz="3600" dirty="0">
                <a:effectLst>
                  <a:outerShdw blurRad="38100" dist="38100" dir="2700000" algn="tl">
                    <a:srgbClr val="000000">
                      <a:alpha val="43137"/>
                    </a:srgbClr>
                  </a:outerShdw>
                </a:effectLst>
              </a:rPr>
              <a:t>1. Develop a plan with the trainee</a:t>
            </a:r>
          </a:p>
          <a:p>
            <a:pPr marL="624078" indent="-514350">
              <a:buFont typeface="+mj-lt"/>
              <a:buAutoNum type="alphaLcPeriod"/>
            </a:pPr>
            <a:r>
              <a:rPr lang="en-US" dirty="0">
                <a:effectLst>
                  <a:outerShdw blurRad="38100" dist="38100" dir="2700000" algn="tl">
                    <a:srgbClr val="000000">
                      <a:alpha val="43137"/>
                    </a:srgbClr>
                  </a:outerShdw>
                </a:effectLst>
              </a:rPr>
              <a:t>How many tasks will be signed off?</a:t>
            </a:r>
          </a:p>
          <a:p>
            <a:pPr marL="624078" indent="-514350">
              <a:buFont typeface="+mj-lt"/>
              <a:buAutoNum type="alphaLcPeriod"/>
            </a:pPr>
            <a:r>
              <a:rPr lang="en-US" dirty="0">
                <a:effectLst>
                  <a:outerShdw blurRad="38100" dist="38100" dir="2700000" algn="tl">
                    <a:srgbClr val="000000">
                      <a:alpha val="43137"/>
                    </a:srgbClr>
                  </a:outerShdw>
                </a:effectLst>
              </a:rPr>
              <a:t>Individually or in groups?</a:t>
            </a:r>
          </a:p>
          <a:p>
            <a:pPr marL="624078" indent="-514350">
              <a:buFont typeface="+mj-lt"/>
              <a:buAutoNum type="alphaLcPeriod"/>
            </a:pPr>
            <a:r>
              <a:rPr lang="en-US" dirty="0">
                <a:effectLst>
                  <a:outerShdw blurRad="38100" dist="38100" dir="2700000" algn="tl">
                    <a:srgbClr val="000000">
                      <a:alpha val="43137"/>
                    </a:srgbClr>
                  </a:outerShdw>
                </a:effectLst>
              </a:rPr>
              <a:t>Schedule on-the-water sessions</a:t>
            </a:r>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r>
              <a:rPr lang="en-US" sz="4000" dirty="0">
                <a:effectLst>
                  <a:outerShdw blurRad="38100" dist="38100" dir="2700000" algn="tl">
                    <a:srgbClr val="000000">
                      <a:alpha val="43137"/>
                    </a:srgbClr>
                  </a:outerShdw>
                </a:effectLst>
              </a:rPr>
              <a:t>2. Trainee studies reference materials and prepares to demonstrate tasks.</a:t>
            </a:r>
          </a:p>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37</a:t>
            </a:fld>
            <a:endParaRPr lang="en-US" dirty="0"/>
          </a:p>
        </p:txBody>
      </p:sp>
      <p:sp>
        <p:nvSpPr>
          <p:cNvPr id="5" name="Title 4"/>
          <p:cNvSpPr>
            <a:spLocks noGrp="1"/>
          </p:cNvSpPr>
          <p:nvPr>
            <p:ph type="title"/>
          </p:nvPr>
        </p:nvSpPr>
        <p:spPr/>
        <p:txBody>
          <a:bodyPr/>
          <a:lstStyle/>
          <a:p>
            <a:r>
              <a:rPr lang="en-US" u="sng" dirty="0">
                <a:solidFill>
                  <a:schemeClr val="tx1"/>
                </a:solidFill>
              </a:rPr>
              <a:t>The Sign-Off Process</a:t>
            </a:r>
          </a:p>
        </p:txBody>
      </p:sp>
    </p:spTree>
    <p:extLst>
      <p:ext uri="{BB962C8B-B14F-4D97-AF65-F5344CB8AC3E}">
        <p14:creationId xmlns:p14="http://schemas.microsoft.com/office/powerpoint/2010/main" val="6660543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9" presetClass="emph" presetSubtype="0" nodeType="withEffect">
                                  <p:stCondLst>
                                    <p:cond delay="0"/>
                                  </p:stCondLst>
                                  <p:childTnLst>
                                    <p:set>
                                      <p:cBhvr rctx="PPT">
                                        <p:cTn id="29" dur="indefinite"/>
                                        <p:tgtEl>
                                          <p:spTgt spid="6">
                                            <p:txEl>
                                              <p:pRg st="0" end="0"/>
                                            </p:txEl>
                                          </p:spTgt>
                                        </p:tgtEl>
                                        <p:attrNameLst>
                                          <p:attrName>style.opacity</p:attrName>
                                        </p:attrNameLst>
                                      </p:cBhvr>
                                      <p:to>
                                        <p:strVal val="0.5"/>
                                      </p:to>
                                    </p:set>
                                    <p:animEffect filter="image" prLst="opacity: 0.5">
                                      <p:cBhvr rctx="IE">
                                        <p:cTn id="30" dur="indefinite"/>
                                        <p:tgtEl>
                                          <p:spTgt spid="6">
                                            <p:txEl>
                                              <p:pRg st="0" end="0"/>
                                            </p:txEl>
                                          </p:spTgt>
                                        </p:tgtEl>
                                      </p:cBhvr>
                                    </p:animEffect>
                                  </p:childTnLst>
                                </p:cTn>
                              </p:par>
                              <p:par>
                                <p:cTn id="31" presetID="9" presetClass="emph" presetSubtype="0" nodeType="withEffect">
                                  <p:stCondLst>
                                    <p:cond delay="0"/>
                                  </p:stCondLst>
                                  <p:childTnLst>
                                    <p:set>
                                      <p:cBhvr rctx="PPT">
                                        <p:cTn id="32" dur="indefinite"/>
                                        <p:tgtEl>
                                          <p:spTgt spid="6">
                                            <p:txEl>
                                              <p:pRg st="1" end="1"/>
                                            </p:txEl>
                                          </p:spTgt>
                                        </p:tgtEl>
                                        <p:attrNameLst>
                                          <p:attrName>style.opacity</p:attrName>
                                        </p:attrNameLst>
                                      </p:cBhvr>
                                      <p:to>
                                        <p:strVal val="0.5"/>
                                      </p:to>
                                    </p:set>
                                    <p:animEffect filter="image" prLst="opacity: 0.5">
                                      <p:cBhvr rctx="IE">
                                        <p:cTn id="33" dur="indefinite"/>
                                        <p:tgtEl>
                                          <p:spTgt spid="6">
                                            <p:txEl>
                                              <p:pRg st="1" end="1"/>
                                            </p:txEl>
                                          </p:spTgt>
                                        </p:tgtEl>
                                      </p:cBhvr>
                                    </p:animEffect>
                                  </p:childTnLst>
                                </p:cTn>
                              </p:par>
                              <p:par>
                                <p:cTn id="34" presetID="9" presetClass="emph" presetSubtype="0" nodeType="withEffect">
                                  <p:stCondLst>
                                    <p:cond delay="0"/>
                                  </p:stCondLst>
                                  <p:childTnLst>
                                    <p:set>
                                      <p:cBhvr rctx="PPT">
                                        <p:cTn id="35" dur="indefinite"/>
                                        <p:tgtEl>
                                          <p:spTgt spid="6">
                                            <p:txEl>
                                              <p:pRg st="2" end="2"/>
                                            </p:txEl>
                                          </p:spTgt>
                                        </p:tgtEl>
                                        <p:attrNameLst>
                                          <p:attrName>style.opacity</p:attrName>
                                        </p:attrNameLst>
                                      </p:cBhvr>
                                      <p:to>
                                        <p:strVal val="0.5"/>
                                      </p:to>
                                    </p:set>
                                    <p:animEffect filter="image" prLst="opacity: 0.5">
                                      <p:cBhvr rctx="IE">
                                        <p:cTn id="36" dur="indefinite"/>
                                        <p:tgtEl>
                                          <p:spTgt spid="6">
                                            <p:txEl>
                                              <p:pRg st="2" end="2"/>
                                            </p:txEl>
                                          </p:spTgt>
                                        </p:tgtEl>
                                      </p:cBhvr>
                                    </p:animEffect>
                                  </p:childTnLst>
                                </p:cTn>
                              </p:par>
                              <p:par>
                                <p:cTn id="37" presetID="9" presetClass="emph" presetSubtype="0" nodeType="withEffect">
                                  <p:stCondLst>
                                    <p:cond delay="0"/>
                                  </p:stCondLst>
                                  <p:childTnLst>
                                    <p:set>
                                      <p:cBhvr rctx="PPT">
                                        <p:cTn id="38" dur="indefinite"/>
                                        <p:tgtEl>
                                          <p:spTgt spid="6">
                                            <p:txEl>
                                              <p:pRg st="3" end="3"/>
                                            </p:txEl>
                                          </p:spTgt>
                                        </p:tgtEl>
                                        <p:attrNameLst>
                                          <p:attrName>style.opacity</p:attrName>
                                        </p:attrNameLst>
                                      </p:cBhvr>
                                      <p:to>
                                        <p:strVal val="0.5"/>
                                      </p:to>
                                    </p:set>
                                    <p:animEffect filter="image" prLst="opacity: 0.5">
                                      <p:cBhvr rctx="IE">
                                        <p:cTn id="39"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4038600" cy="4953000"/>
          </a:xfrm>
        </p:spPr>
        <p:txBody>
          <a:bodyPr>
            <a:normAutofit/>
          </a:bodyPr>
          <a:lstStyle/>
          <a:p>
            <a:pPr>
              <a:buNone/>
            </a:pPr>
            <a:r>
              <a:rPr lang="en-US" sz="4400" dirty="0">
                <a:effectLst>
                  <a:outerShdw blurRad="38100" dist="38100" dir="2700000" algn="tl">
                    <a:srgbClr val="000000">
                      <a:alpha val="43137"/>
                    </a:srgbClr>
                  </a:outerShdw>
                </a:effectLst>
              </a:rPr>
              <a:t>3. </a:t>
            </a:r>
            <a:r>
              <a:rPr lang="en-US" sz="4000" dirty="0">
                <a:effectLst>
                  <a:outerShdw blurRad="38100" dist="38100" dir="2700000" algn="tl">
                    <a:srgbClr val="000000">
                      <a:alpha val="43137"/>
                    </a:srgbClr>
                  </a:outerShdw>
                </a:effectLst>
              </a:rPr>
              <a:t>Mentor demonstrates tasks</a:t>
            </a:r>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r>
              <a:rPr lang="en-US" sz="4000" dirty="0">
                <a:effectLst>
                  <a:outerShdw blurRad="38100" dist="38100" dir="2700000" algn="tl">
                    <a:srgbClr val="000000">
                      <a:alpha val="43137"/>
                    </a:srgbClr>
                  </a:outerShdw>
                </a:effectLst>
              </a:rPr>
              <a:t>4. Mentor walks trainees through a task until trainee </a:t>
            </a:r>
            <a:r>
              <a:rPr lang="en-US" sz="4000" u="sng" dirty="0">
                <a:effectLst>
                  <a:outerShdw blurRad="38100" dist="38100" dir="2700000" algn="tl">
                    <a:srgbClr val="000000">
                      <a:alpha val="43137"/>
                    </a:srgbClr>
                  </a:outerShdw>
                </a:effectLst>
              </a:rPr>
              <a:t>learns</a:t>
            </a:r>
            <a:r>
              <a:rPr lang="en-US" sz="4000" dirty="0">
                <a:effectLst>
                  <a:outerShdw blurRad="38100" dist="38100" dir="2700000" algn="tl">
                    <a:srgbClr val="000000">
                      <a:alpha val="43137"/>
                    </a:srgbClr>
                  </a:outerShdw>
                </a:effectLst>
              </a:rPr>
              <a:t> the task</a:t>
            </a:r>
          </a:p>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38</a:t>
            </a:fld>
            <a:endParaRPr lang="en-US" dirty="0"/>
          </a:p>
        </p:txBody>
      </p:sp>
      <p:sp>
        <p:nvSpPr>
          <p:cNvPr id="5" name="Title 4"/>
          <p:cNvSpPr>
            <a:spLocks noGrp="1"/>
          </p:cNvSpPr>
          <p:nvPr>
            <p:ph type="title"/>
          </p:nvPr>
        </p:nvSpPr>
        <p:spPr/>
        <p:txBody>
          <a:bodyPr/>
          <a:lstStyle/>
          <a:p>
            <a:r>
              <a:rPr lang="en-US" u="sng" dirty="0">
                <a:solidFill>
                  <a:schemeClr val="tx1"/>
                </a:solidFill>
              </a:rPr>
              <a:t>The Sign-Off Process</a:t>
            </a:r>
          </a:p>
        </p:txBody>
      </p:sp>
    </p:spTree>
    <p:extLst>
      <p:ext uri="{BB962C8B-B14F-4D97-AF65-F5344CB8AC3E}">
        <p14:creationId xmlns:p14="http://schemas.microsoft.com/office/powerpoint/2010/main" val="294295518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8229600" cy="4953000"/>
          </a:xfrm>
        </p:spPr>
        <p:txBody>
          <a:bodyPr>
            <a:normAutofit/>
          </a:bodyPr>
          <a:lstStyle/>
          <a:p>
            <a:pPr>
              <a:buNone/>
            </a:pPr>
            <a:r>
              <a:rPr lang="en-US" sz="4000" dirty="0">
                <a:effectLst>
                  <a:outerShdw blurRad="38100" dist="38100" dir="2700000" algn="tl">
                    <a:srgbClr val="000000">
                      <a:alpha val="43137"/>
                    </a:srgbClr>
                  </a:outerShdw>
                </a:effectLst>
              </a:rPr>
              <a:t>5. The trainee practices the task until the mentor is confident that the trainee is able to consistently meet the task standards on his/her own. </a:t>
            </a:r>
            <a:r>
              <a:rPr lang="en-US" sz="4400" dirty="0">
                <a:effectLst>
                  <a:outerShdw blurRad="38100" dist="38100" dir="2700000" algn="tl">
                    <a:srgbClr val="000000">
                      <a:alpha val="43137"/>
                    </a:srgbClr>
                  </a:outerShdw>
                </a:effectLst>
              </a:rPr>
              <a:t>	</a:t>
            </a:r>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39</a:t>
            </a:fld>
            <a:endParaRPr lang="en-US" dirty="0"/>
          </a:p>
        </p:txBody>
      </p:sp>
      <p:sp>
        <p:nvSpPr>
          <p:cNvPr id="5" name="Title 4"/>
          <p:cNvSpPr>
            <a:spLocks noGrp="1"/>
          </p:cNvSpPr>
          <p:nvPr>
            <p:ph type="title"/>
          </p:nvPr>
        </p:nvSpPr>
        <p:spPr/>
        <p:txBody>
          <a:bodyPr/>
          <a:lstStyle/>
          <a:p>
            <a:r>
              <a:rPr lang="en-US" u="sng" dirty="0">
                <a:solidFill>
                  <a:schemeClr val="tx1"/>
                </a:solidFill>
              </a:rPr>
              <a:t>The Sign-Off Process</a:t>
            </a:r>
          </a:p>
        </p:txBody>
      </p:sp>
    </p:spTree>
    <p:extLst>
      <p:ext uri="{BB962C8B-B14F-4D97-AF65-F5344CB8AC3E}">
        <p14:creationId xmlns:p14="http://schemas.microsoft.com/office/powerpoint/2010/main" val="348566367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B9BFC-6D95-46AC-B7E6-A4BF0A3A5636}"/>
              </a:ext>
            </a:extLst>
          </p:cNvPr>
          <p:cNvSpPr>
            <a:spLocks noGrp="1"/>
          </p:cNvSpPr>
          <p:nvPr>
            <p:ph sz="half" idx="1"/>
          </p:nvPr>
        </p:nvSpPr>
        <p:spPr>
          <a:xfrm>
            <a:off x="457200" y="1080676"/>
            <a:ext cx="8190072" cy="5502686"/>
          </a:xfrm>
        </p:spPr>
        <p:txBody>
          <a:bodyPr>
            <a:normAutofit fontScale="92500" lnSpcReduction="10000"/>
          </a:bodyPr>
          <a:lstStyle/>
          <a:p>
            <a:pPr marL="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the ALAUX 032-20 dated 29 October 2020, the following was included regarding currency maintenance: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i="1" dirty="0">
                <a:solidFill>
                  <a:srgbClr val="FFFF99"/>
                </a:solidFill>
                <a:effectLst/>
                <a:latin typeface="Times New Roman" panose="02020603050405020304" pitchFamily="18" charset="0"/>
                <a:ea typeface="Calibri" panose="020F0502020204030204" pitchFamily="34" charset="0"/>
                <a:cs typeface="Times New Roman" panose="02020603050405020304" pitchFamily="18" charset="0"/>
              </a:rPr>
              <a:t>All annual currency maintenance requirements</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for CY 2020 (e.g., the two marine dealer visits required to maintain currency as a program visitor) and other-than-annual requirements that were due in CY 2020 (e.g., the 3-year check ride required to maintain currency as a coxswain if due in 2020) </a:t>
            </a:r>
            <a:r>
              <a:rPr lang="en-US" b="1" i="1" dirty="0">
                <a:solidFill>
                  <a:srgbClr val="FFFF99"/>
                </a:solidFill>
                <a:effectLst/>
                <a:latin typeface="Times New Roman" panose="02020603050405020304" pitchFamily="18" charset="0"/>
                <a:ea typeface="Calibri" panose="020F0502020204030204" pitchFamily="34" charset="0"/>
                <a:cs typeface="Times New Roman" panose="02020603050405020304" pitchFamily="18" charset="0"/>
              </a:rPr>
              <a:t>are waived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except tests and workshops that can be completed online through the Auxiliary Learning Management System (AUXLMS) or Auxiliary National Classroom.</a:t>
            </a:r>
          </a:p>
          <a:p>
            <a:pPr marL="0" marR="0" indent="0" algn="ctr">
              <a:lnSpc>
                <a:spcPct val="107000"/>
              </a:lnSpc>
              <a:spcBef>
                <a:spcPts val="0"/>
              </a:spcBef>
              <a:spcAft>
                <a:spcPts val="0"/>
              </a:spcAft>
              <a:buNone/>
            </a:pPr>
            <a:r>
              <a:rPr lang="en-US" sz="4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See Next Slide</a:t>
            </a:r>
            <a:endParaRPr lang="en-US" sz="4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E6462DE2-8FDB-4510-8A1D-B6AED8AD1AC6}"/>
              </a:ext>
            </a:extLst>
          </p:cNvPr>
          <p:cNvSpPr>
            <a:spLocks noGrp="1"/>
          </p:cNvSpPr>
          <p:nvPr>
            <p:ph sz="half" idx="2"/>
          </p:nvPr>
        </p:nvSpPr>
        <p:spPr>
          <a:xfrm flipH="1">
            <a:off x="8686799" y="1481328"/>
            <a:ext cx="45719" cy="4525963"/>
          </a:xfrm>
        </p:spPr>
        <p:txBody>
          <a:bodyPr>
            <a:normAutofit fontScale="92500" lnSpcReduction="10000"/>
          </a:bodyPr>
          <a:lstStyle/>
          <a:p>
            <a:endParaRPr lang="en-US" dirty="0"/>
          </a:p>
        </p:txBody>
      </p:sp>
      <p:sp>
        <p:nvSpPr>
          <p:cNvPr id="4" name="Slide Number Placeholder 3">
            <a:extLst>
              <a:ext uri="{FF2B5EF4-FFF2-40B4-BE49-F238E27FC236}">
                <a16:creationId xmlns:a16="http://schemas.microsoft.com/office/drawing/2014/main" id="{BA00E610-43C4-431B-AAC7-41684DE3558A}"/>
              </a:ext>
            </a:extLst>
          </p:cNvPr>
          <p:cNvSpPr>
            <a:spLocks noGrp="1"/>
          </p:cNvSpPr>
          <p:nvPr>
            <p:ph type="sldNum" sz="quarter" idx="12"/>
          </p:nvPr>
        </p:nvSpPr>
        <p:spPr/>
        <p:txBody>
          <a:bodyPr/>
          <a:lstStyle/>
          <a:p>
            <a:pPr>
              <a:defRPr/>
            </a:pPr>
            <a:fld id="{03826C52-E5C2-4E8D-A432-9C9269BF5220}" type="slidenum">
              <a:rPr lang="en-US" smtClean="0"/>
              <a:pPr>
                <a:defRPr/>
              </a:pPr>
              <a:t>4</a:t>
            </a:fld>
            <a:endParaRPr lang="en-US" dirty="0"/>
          </a:p>
        </p:txBody>
      </p:sp>
      <p:sp>
        <p:nvSpPr>
          <p:cNvPr id="5" name="Title 4">
            <a:extLst>
              <a:ext uri="{FF2B5EF4-FFF2-40B4-BE49-F238E27FC236}">
                <a16:creationId xmlns:a16="http://schemas.microsoft.com/office/drawing/2014/main" id="{921614D7-1CF4-4F0C-BAA8-E8A745BBF716}"/>
              </a:ext>
            </a:extLst>
          </p:cNvPr>
          <p:cNvSpPr>
            <a:spLocks noGrp="1"/>
          </p:cNvSpPr>
          <p:nvPr>
            <p:ph type="title"/>
          </p:nvPr>
        </p:nvSpPr>
        <p:spPr>
          <a:xfrm>
            <a:off x="457200" y="274638"/>
            <a:ext cx="8229600" cy="806037"/>
          </a:xfrm>
        </p:spPr>
        <p:txBody>
          <a:bodyPr/>
          <a:lstStyle/>
          <a:p>
            <a:r>
              <a:rPr lang="en-US" dirty="0"/>
              <a:t>Current State of Affairs</a:t>
            </a:r>
          </a:p>
        </p:txBody>
      </p:sp>
    </p:spTree>
    <p:extLst>
      <p:ext uri="{BB962C8B-B14F-4D97-AF65-F5344CB8AC3E}">
        <p14:creationId xmlns:p14="http://schemas.microsoft.com/office/powerpoint/2010/main" val="360619378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2" presetClass="entr" presetSubtype="4" fill="hold" nodeType="afterEffect">
                                  <p:stCondLst>
                                    <p:cond delay="150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8229600" cy="4953000"/>
          </a:xfrm>
        </p:spPr>
        <p:txBody>
          <a:bodyPr>
            <a:normAutofit/>
          </a:bodyPr>
          <a:lstStyle/>
          <a:p>
            <a:pPr>
              <a:buNone/>
            </a:pPr>
            <a:r>
              <a:rPr lang="en-US" sz="4000" dirty="0">
                <a:effectLst>
                  <a:outerShdw blurRad="38100" dist="38100" dir="2700000" algn="tl">
                    <a:srgbClr val="000000">
                      <a:alpha val="43137"/>
                    </a:srgbClr>
                  </a:outerShdw>
                </a:effectLst>
              </a:rPr>
              <a:t>6. </a:t>
            </a:r>
            <a:r>
              <a:rPr lang="en-US" sz="4000" b="1" i="1" dirty="0">
                <a:effectLst>
                  <a:outerShdw blurRad="38100" dist="38100" dir="2700000" algn="tl">
                    <a:srgbClr val="000000">
                      <a:alpha val="43137"/>
                    </a:srgbClr>
                  </a:outerShdw>
                </a:effectLst>
              </a:rPr>
              <a:t>When satisfied that the trainee meets the standard, </a:t>
            </a:r>
          </a:p>
          <a:p>
            <a:pPr>
              <a:buNone/>
            </a:pPr>
            <a:endParaRPr lang="en-US" sz="4400" b="1" i="1" dirty="0">
              <a:effectLst>
                <a:outerShdw blurRad="38100" dist="38100" dir="2700000" algn="tl">
                  <a:srgbClr val="000000">
                    <a:alpha val="43137"/>
                  </a:srgbClr>
                </a:outerShdw>
              </a:effectLst>
            </a:endParaRPr>
          </a:p>
          <a:p>
            <a:pPr>
              <a:buNone/>
            </a:pPr>
            <a:r>
              <a:rPr lang="en-US" sz="4000" dirty="0">
                <a:effectLst>
                  <a:outerShdw blurRad="38100" dist="38100" dir="2700000" algn="tl">
                    <a:srgbClr val="000000">
                      <a:alpha val="43137"/>
                    </a:srgbClr>
                  </a:outerShdw>
                </a:effectLst>
              </a:rPr>
              <a:t>the mentor verifies completion by signing off the task at the bottom of the task page. </a:t>
            </a:r>
            <a:r>
              <a:rPr lang="en-US" sz="4400" dirty="0"/>
              <a:t>	</a:t>
            </a:r>
          </a:p>
          <a:p>
            <a:pPr>
              <a:buNone/>
            </a:pPr>
            <a:endParaRPr lang="en-US" sz="4400" dirty="0"/>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40</a:t>
            </a:fld>
            <a:endParaRPr lang="en-US" dirty="0"/>
          </a:p>
        </p:txBody>
      </p:sp>
      <p:sp>
        <p:nvSpPr>
          <p:cNvPr id="5" name="Title 4"/>
          <p:cNvSpPr>
            <a:spLocks noGrp="1"/>
          </p:cNvSpPr>
          <p:nvPr>
            <p:ph type="title"/>
          </p:nvPr>
        </p:nvSpPr>
        <p:spPr/>
        <p:txBody>
          <a:bodyPr/>
          <a:lstStyle/>
          <a:p>
            <a:r>
              <a:rPr lang="en-US" u="sng" dirty="0">
                <a:solidFill>
                  <a:schemeClr val="tx1"/>
                </a:solidFill>
              </a:rPr>
              <a:t>The Sign-Off Process</a:t>
            </a:r>
          </a:p>
        </p:txBody>
      </p:sp>
    </p:spTree>
    <p:extLst>
      <p:ext uri="{BB962C8B-B14F-4D97-AF65-F5344CB8AC3E}">
        <p14:creationId xmlns:p14="http://schemas.microsoft.com/office/powerpoint/2010/main" val="40166467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8229600" cy="4953000"/>
          </a:xfrm>
        </p:spPr>
        <p:txBody>
          <a:bodyPr>
            <a:normAutofit/>
          </a:bodyPr>
          <a:lstStyle/>
          <a:p>
            <a:pPr>
              <a:buNone/>
            </a:pPr>
            <a:r>
              <a:rPr lang="en-US" sz="4000" dirty="0">
                <a:effectLst>
                  <a:outerShdw blurRad="38100" dist="38100" dir="2700000" algn="tl">
                    <a:srgbClr val="000000">
                      <a:alpha val="43137"/>
                    </a:srgbClr>
                  </a:outerShdw>
                </a:effectLst>
              </a:rPr>
              <a:t>Should a QE find a weakness in a candidate,</a:t>
            </a:r>
          </a:p>
          <a:p>
            <a:pPr>
              <a:buNone/>
            </a:pPr>
            <a:endParaRPr lang="en-US" sz="4000" dirty="0">
              <a:effectLst>
                <a:outerShdw blurRad="38100" dist="38100" dir="2700000" algn="tl">
                  <a:srgbClr val="000000">
                    <a:alpha val="43137"/>
                  </a:srgbClr>
                </a:outerShdw>
              </a:effectLst>
            </a:endParaRPr>
          </a:p>
          <a:p>
            <a:pPr>
              <a:buNone/>
            </a:pPr>
            <a:r>
              <a:rPr lang="en-US" sz="4000" dirty="0">
                <a:effectLst>
                  <a:outerShdw blurRad="38100" dist="38100" dir="2700000" algn="tl">
                    <a:srgbClr val="000000">
                      <a:alpha val="43137"/>
                    </a:srgbClr>
                  </a:outerShdw>
                </a:effectLst>
              </a:rPr>
              <a:t>The QE may review the Qualification Guide for that task to learn who the Mentor was.</a:t>
            </a:r>
          </a:p>
          <a:p>
            <a:pPr>
              <a:buNone/>
            </a:pPr>
            <a:endParaRPr lang="en-US" sz="3600" dirty="0"/>
          </a:p>
          <a:p>
            <a:pPr>
              <a:buNone/>
            </a:pPr>
            <a:endParaRPr lang="en-US" sz="2800" dirty="0"/>
          </a:p>
        </p:txBody>
      </p:sp>
      <p:sp>
        <p:nvSpPr>
          <p:cNvPr id="7" name="Content Placeholder 6"/>
          <p:cNvSpPr>
            <a:spLocks noGrp="1"/>
          </p:cNvSpPr>
          <p:nvPr>
            <p:ph sz="half" idx="2"/>
          </p:nvPr>
        </p:nvSpPr>
        <p:spPr>
          <a:xfrm>
            <a:off x="4648200" y="1524000"/>
            <a:ext cx="4038600" cy="4876800"/>
          </a:xfrm>
        </p:spPr>
        <p:txBody>
          <a:bodyPr>
            <a:noAutofit/>
          </a:bodyPr>
          <a:lstStyle/>
          <a:p>
            <a:pPr>
              <a:buNone/>
            </a:pPr>
            <a:endParaRPr lang="en-US" sz="28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41</a:t>
            </a:fld>
            <a:endParaRPr lang="en-US" dirty="0"/>
          </a:p>
        </p:txBody>
      </p:sp>
      <p:sp>
        <p:nvSpPr>
          <p:cNvPr id="5" name="Title 4"/>
          <p:cNvSpPr>
            <a:spLocks noGrp="1"/>
          </p:cNvSpPr>
          <p:nvPr>
            <p:ph type="title"/>
          </p:nvPr>
        </p:nvSpPr>
        <p:spPr/>
        <p:txBody>
          <a:bodyPr/>
          <a:lstStyle/>
          <a:p>
            <a:r>
              <a:rPr lang="en-US" u="sng" dirty="0">
                <a:solidFill>
                  <a:schemeClr val="tx1"/>
                </a:solidFill>
              </a:rPr>
              <a:t>The Sign-Off Process</a:t>
            </a:r>
          </a:p>
        </p:txBody>
      </p:sp>
    </p:spTree>
    <p:extLst>
      <p:ext uri="{BB962C8B-B14F-4D97-AF65-F5344CB8AC3E}">
        <p14:creationId xmlns:p14="http://schemas.microsoft.com/office/powerpoint/2010/main" val="64675638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a:bodyPr>
          <a:lstStyle/>
          <a:p>
            <a:pPr algn="r"/>
            <a:r>
              <a:rPr lang="en-US" sz="2700" dirty="0"/>
              <a:t>Crew</a:t>
            </a:r>
            <a:r>
              <a:rPr lang="en-US" sz="2700" spc="-45" dirty="0"/>
              <a:t> </a:t>
            </a:r>
            <a:r>
              <a:rPr lang="en-US" sz="2700" dirty="0"/>
              <a:t>Responsibilities Review</a:t>
            </a:r>
          </a:p>
        </p:txBody>
      </p:sp>
      <p:sp>
        <p:nvSpPr>
          <p:cNvPr id="9" name="Rectangle 6"/>
          <p:cNvSpPr>
            <a:spLocks noGrp="1" noChangeArrowheads="1"/>
          </p:cNvSpPr>
          <p:nvPr>
            <p:ph type="sldNum" sz="quarter" idx="2"/>
          </p:nvPr>
        </p:nvSpPr>
        <p:spPr>
          <a:xfrm>
            <a:off x="11272065" y="6245225"/>
            <a:ext cx="310337" cy="307773"/>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18" tIns="45718" rIns="45718" bIns="45718">
            <a:spAutoFit/>
          </a:bodyPr>
          <a:lstStyle>
            <a:defPPr>
              <a:defRPr lang="en-US"/>
            </a:defPPr>
            <a:lvl1pPr marL="0" algn="r" defTabSz="914400" rtl="0" eaLnBrk="1" latinLnBrk="0" hangingPunct="1">
              <a:defRPr sz="1400" kern="1200">
                <a:solidFill>
                  <a:srgbClr val="000099"/>
                </a:solidFill>
                <a:latin typeface="+mn-lt"/>
                <a:ea typeface="+mn-ea"/>
                <a:cs typeface="+mn-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42</a:t>
            </a:fld>
            <a:endParaRPr lang="en-US" altLang="en-US" sz="1050" b="1" dirty="0">
              <a:solidFill>
                <a:srgbClr val="000099"/>
              </a:solidFill>
            </a:endParaRPr>
          </a:p>
        </p:txBody>
      </p:sp>
      <p:sp>
        <p:nvSpPr>
          <p:cNvPr id="8" name="object 8"/>
          <p:cNvSpPr txBox="1"/>
          <p:nvPr/>
        </p:nvSpPr>
        <p:spPr>
          <a:xfrm>
            <a:off x="535941" y="2086004"/>
            <a:ext cx="7788275" cy="4116512"/>
          </a:xfrm>
          <a:prstGeom prst="rect">
            <a:avLst/>
          </a:prstGeom>
        </p:spPr>
        <p:txBody>
          <a:bodyPr vert="horz" wrap="square" lIns="0" tIns="0" rIns="0" bIns="0" rtlCol="0">
            <a:spAutoFit/>
          </a:bodyPr>
          <a:lstStyle/>
          <a:p>
            <a:pPr marL="9525">
              <a:tabLst>
                <a:tab pos="266700" algn="l"/>
              </a:tabLst>
            </a:pPr>
            <a:r>
              <a:rPr sz="4000" b="1" dirty="0">
                <a:solidFill>
                  <a:srgbClr val="00B050"/>
                </a:solidFill>
                <a:effectLst>
                  <a:outerShdw blurRad="38100" dist="38100" dir="2700000" algn="tl">
                    <a:srgbClr val="000000">
                      <a:alpha val="43137"/>
                    </a:srgbClr>
                  </a:outerShdw>
                </a:effectLst>
                <a:latin typeface="Arial"/>
                <a:cs typeface="Arial"/>
              </a:rPr>
              <a:t>Safety </a:t>
            </a:r>
            <a:r>
              <a:rPr sz="4000" b="1" spc="-4" dirty="0">
                <a:solidFill>
                  <a:srgbClr val="00B050"/>
                </a:solidFill>
                <a:effectLst>
                  <a:outerShdw blurRad="38100" dist="38100" dir="2700000" algn="tl">
                    <a:srgbClr val="000000">
                      <a:alpha val="43137"/>
                    </a:srgbClr>
                  </a:outerShdw>
                </a:effectLst>
                <a:latin typeface="Arial"/>
                <a:cs typeface="Arial"/>
              </a:rPr>
              <a:t>is</a:t>
            </a:r>
            <a:r>
              <a:rPr sz="4000" b="1" spc="-79" dirty="0">
                <a:solidFill>
                  <a:srgbClr val="00B050"/>
                </a:solidFill>
                <a:effectLst>
                  <a:outerShdw blurRad="38100" dist="38100" dir="2700000" algn="tl">
                    <a:srgbClr val="000000">
                      <a:alpha val="43137"/>
                    </a:srgbClr>
                  </a:outerShdw>
                </a:effectLst>
                <a:latin typeface="Arial"/>
                <a:cs typeface="Arial"/>
              </a:rPr>
              <a:t> </a:t>
            </a:r>
            <a:r>
              <a:rPr sz="4000" b="1" dirty="0">
                <a:solidFill>
                  <a:srgbClr val="00B050"/>
                </a:solidFill>
                <a:effectLst>
                  <a:outerShdw blurRad="38100" dist="38100" dir="2700000" algn="tl">
                    <a:srgbClr val="000000">
                      <a:alpha val="43137"/>
                    </a:srgbClr>
                  </a:outerShdw>
                </a:effectLst>
                <a:latin typeface="Arial"/>
                <a:cs typeface="Arial"/>
              </a:rPr>
              <a:t>paramount</a:t>
            </a:r>
            <a:r>
              <a:rPr lang="en-US" sz="4000" b="1" dirty="0">
                <a:solidFill>
                  <a:srgbClr val="00B050"/>
                </a:solidFill>
                <a:effectLst>
                  <a:outerShdw blurRad="38100" dist="38100" dir="2700000" algn="tl">
                    <a:srgbClr val="000000">
                      <a:alpha val="43137"/>
                    </a:srgbClr>
                  </a:outerShdw>
                </a:effectLst>
                <a:latin typeface="Arial"/>
                <a:cs typeface="Arial"/>
              </a:rPr>
              <a:t>!</a:t>
            </a:r>
            <a:endParaRPr sz="4000" b="1" dirty="0">
              <a:solidFill>
                <a:srgbClr val="00B050"/>
              </a:solidFill>
              <a:effectLst>
                <a:outerShdw blurRad="38100" dist="38100" dir="2700000" algn="tl">
                  <a:srgbClr val="000000">
                    <a:alpha val="43137"/>
                  </a:srgbClr>
                </a:outerShdw>
              </a:effectLst>
              <a:latin typeface="Arial"/>
              <a:cs typeface="Arial"/>
            </a:endParaRPr>
          </a:p>
          <a:p>
            <a:pPr marL="266700" indent="-257175">
              <a:spcBef>
                <a:spcPts val="1099"/>
              </a:spcBef>
              <a:buChar char="•"/>
              <a:tabLst>
                <a:tab pos="266700" algn="l"/>
              </a:tabLst>
            </a:pPr>
            <a:r>
              <a:rPr sz="4000" dirty="0">
                <a:effectLst>
                  <a:outerShdw blurRad="38100" dist="38100" dir="2700000" algn="tl">
                    <a:srgbClr val="000000">
                      <a:alpha val="43137"/>
                    </a:srgbClr>
                  </a:outerShdw>
                </a:effectLst>
                <a:latin typeface="Arial"/>
                <a:cs typeface="Arial"/>
              </a:rPr>
              <a:t>If you see something, say</a:t>
            </a:r>
            <a:r>
              <a:rPr sz="4000" spc="-90" dirty="0">
                <a:effectLst>
                  <a:outerShdw blurRad="38100" dist="38100" dir="2700000" algn="tl">
                    <a:srgbClr val="000000">
                      <a:alpha val="43137"/>
                    </a:srgbClr>
                  </a:outerShdw>
                </a:effectLst>
                <a:latin typeface="Arial"/>
                <a:cs typeface="Arial"/>
              </a:rPr>
              <a:t> </a:t>
            </a:r>
            <a:r>
              <a:rPr sz="4000" dirty="0">
                <a:effectLst>
                  <a:outerShdw blurRad="38100" dist="38100" dir="2700000" algn="tl">
                    <a:srgbClr val="000000">
                      <a:alpha val="43137"/>
                    </a:srgbClr>
                  </a:outerShdw>
                </a:effectLst>
                <a:latin typeface="Arial"/>
                <a:cs typeface="Arial"/>
              </a:rPr>
              <a:t>something</a:t>
            </a:r>
            <a:endParaRPr lang="en-US" sz="4000" dirty="0">
              <a:effectLst>
                <a:outerShdw blurRad="38100" dist="38100" dir="2700000" algn="tl">
                  <a:srgbClr val="000000">
                    <a:alpha val="43137"/>
                  </a:srgbClr>
                </a:outerShdw>
              </a:effectLst>
              <a:latin typeface="Arial"/>
              <a:cs typeface="Arial"/>
            </a:endParaRPr>
          </a:p>
          <a:p>
            <a:pPr marL="9525">
              <a:spcBef>
                <a:spcPts val="1099"/>
              </a:spcBef>
              <a:tabLst>
                <a:tab pos="266700" algn="l"/>
              </a:tabLst>
            </a:pPr>
            <a:r>
              <a:rPr lang="en-US" sz="4000" b="1" dirty="0">
                <a:solidFill>
                  <a:srgbClr val="FF0000"/>
                </a:solidFill>
                <a:effectLst>
                  <a:outerShdw blurRad="38100" dist="38100" dir="2700000" algn="tl">
                    <a:srgbClr val="000000">
                      <a:alpha val="43137"/>
                    </a:srgbClr>
                  </a:outerShdw>
                </a:effectLst>
                <a:latin typeface="Arial"/>
                <a:cs typeface="Arial"/>
              </a:rPr>
              <a:t>If you see something and ignore it …</a:t>
            </a:r>
          </a:p>
          <a:p>
            <a:pPr marL="9525">
              <a:spcBef>
                <a:spcPts val="1099"/>
              </a:spcBef>
              <a:tabLst>
                <a:tab pos="266700" algn="l"/>
              </a:tabLst>
            </a:pPr>
            <a:r>
              <a:rPr lang="en-US" sz="4000" b="1" dirty="0">
                <a:solidFill>
                  <a:srgbClr val="FF0000"/>
                </a:solidFill>
                <a:effectLst>
                  <a:outerShdw blurRad="38100" dist="38100" dir="2700000" algn="tl">
                    <a:srgbClr val="000000">
                      <a:alpha val="43137"/>
                    </a:srgbClr>
                  </a:outerShdw>
                </a:effectLst>
                <a:latin typeface="Arial"/>
                <a:cs typeface="Arial"/>
              </a:rPr>
              <a:t>You condone it!</a:t>
            </a:r>
            <a:endParaRPr sz="4000" b="1" dirty="0">
              <a:solidFill>
                <a:srgbClr val="FF0000"/>
              </a:solidFill>
              <a:effectLst>
                <a:outerShdw blurRad="38100" dist="38100" dir="2700000" algn="tl">
                  <a:srgbClr val="000000">
                    <a:alpha val="43137"/>
                  </a:srgbClr>
                </a:outerShdw>
              </a:effectLst>
              <a:latin typeface="Arial"/>
              <a:cs typeface="Arial"/>
            </a:endParaRPr>
          </a:p>
        </p:txBody>
      </p:sp>
      <p:sp>
        <p:nvSpPr>
          <p:cNvPr id="2" name="Rectangle 1">
            <a:extLst>
              <a:ext uri="{FF2B5EF4-FFF2-40B4-BE49-F238E27FC236}">
                <a16:creationId xmlns:a16="http://schemas.microsoft.com/office/drawing/2014/main" id="{68322B74-A5D2-4F3A-8458-EAB16290E0C1}"/>
              </a:ext>
            </a:extLst>
          </p:cNvPr>
          <p:cNvSpPr/>
          <p:nvPr/>
        </p:nvSpPr>
        <p:spPr>
          <a:xfrm>
            <a:off x="1143000" y="4114800"/>
            <a:ext cx="6629400" cy="2130425"/>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79954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endParaRPr lang="en-US" dirty="0"/>
          </a:p>
          <a:p>
            <a:r>
              <a:rPr lang="en-US" sz="4400" dirty="0">
                <a:effectLst>
                  <a:outerShdw blurRad="38100" dist="38100" dir="2700000" algn="tl">
                    <a:srgbClr val="000000">
                      <a:alpha val="43137"/>
                    </a:srgbClr>
                  </a:outerShdw>
                </a:effectLst>
              </a:rPr>
              <a:t>Me</a:t>
            </a:r>
          </a:p>
          <a:p>
            <a:endParaRPr lang="en-US" sz="4400" dirty="0">
              <a:effectLst>
                <a:outerShdw blurRad="38100" dist="38100" dir="2700000" algn="tl">
                  <a:srgbClr val="000000">
                    <a:alpha val="43137"/>
                  </a:srgbClr>
                </a:outerShdw>
              </a:effectLst>
            </a:endParaRPr>
          </a:p>
          <a:p>
            <a:r>
              <a:rPr lang="en-US" sz="4400" dirty="0">
                <a:effectLst>
                  <a:outerShdw blurRad="38100" dist="38100" dir="2700000" algn="tl">
                    <a:srgbClr val="000000">
                      <a:alpha val="43137"/>
                    </a:srgbClr>
                  </a:outerShdw>
                </a:effectLst>
              </a:rPr>
              <a:t>Mine</a:t>
            </a:r>
          </a:p>
          <a:p>
            <a:endParaRPr lang="en-US" sz="4400" dirty="0">
              <a:effectLst>
                <a:outerShdw blurRad="38100" dist="38100" dir="2700000" algn="tl">
                  <a:srgbClr val="000000">
                    <a:alpha val="43137"/>
                  </a:srgbClr>
                </a:outerShdw>
              </a:effectLst>
            </a:endParaRPr>
          </a:p>
          <a:p>
            <a:r>
              <a:rPr lang="en-US" sz="4400" dirty="0">
                <a:effectLst>
                  <a:outerShdw blurRad="38100" dist="38100" dir="2700000" algn="tl">
                    <a:srgbClr val="000000">
                      <a:alpha val="43137"/>
                    </a:srgbClr>
                  </a:outerShdw>
                </a:effectLst>
              </a:rPr>
              <a:t>You</a:t>
            </a:r>
          </a:p>
          <a:p>
            <a:endParaRPr lang="en-US" sz="4400" dirty="0">
              <a:effectLst>
                <a:outerShdw blurRad="38100" dist="38100" dir="2700000" algn="tl">
                  <a:srgbClr val="000000">
                    <a:alpha val="43137"/>
                  </a:srgbClr>
                </a:outerShdw>
              </a:effectLst>
            </a:endParaRPr>
          </a:p>
          <a:p>
            <a:r>
              <a:rPr lang="en-US" sz="4400" dirty="0">
                <a:effectLst>
                  <a:outerShdw blurRad="38100" dist="38100" dir="2700000" algn="tl">
                    <a:srgbClr val="000000">
                      <a:alpha val="43137"/>
                    </a:srgbClr>
                  </a:outerShdw>
                </a:effectLst>
              </a:rPr>
              <a:t>Yours</a:t>
            </a:r>
          </a:p>
        </p:txBody>
      </p:sp>
      <p:sp>
        <p:nvSpPr>
          <p:cNvPr id="3" name="Content Placeholder 2"/>
          <p:cNvSpPr>
            <a:spLocks noGrp="1"/>
          </p:cNvSpPr>
          <p:nvPr>
            <p:ph sz="half" idx="2"/>
          </p:nvPr>
        </p:nvSpPr>
        <p:spPr/>
        <p:txBody>
          <a:bodyPr>
            <a:normAutofit fontScale="92500" lnSpcReduction="20000"/>
          </a:bodyPr>
          <a:lstStyle/>
          <a:p>
            <a:endParaRPr lang="en-US" dirty="0"/>
          </a:p>
        </p:txBody>
      </p:sp>
      <p:sp>
        <p:nvSpPr>
          <p:cNvPr id="4" name="Slide Number Placeholder 3"/>
          <p:cNvSpPr>
            <a:spLocks noGrp="1"/>
          </p:cNvSpPr>
          <p:nvPr>
            <p:ph type="sldNum" sz="quarter" idx="12"/>
          </p:nvPr>
        </p:nvSpPr>
        <p:spPr/>
        <p:txBody>
          <a:bodyPr/>
          <a:lstStyle/>
          <a:p>
            <a:pPr>
              <a:defRPr/>
            </a:pPr>
            <a:fld id="{03826C52-E5C2-4E8D-A432-9C9269BF5220}" type="slidenum">
              <a:rPr lang="en-US" smtClean="0"/>
              <a:pPr>
                <a:defRPr/>
              </a:pPr>
              <a:t>43</a:t>
            </a:fld>
            <a:endParaRPr lang="en-US" dirty="0"/>
          </a:p>
        </p:txBody>
      </p:sp>
      <p:sp>
        <p:nvSpPr>
          <p:cNvPr id="5" name="Title 4"/>
          <p:cNvSpPr>
            <a:spLocks noGrp="1"/>
          </p:cNvSpPr>
          <p:nvPr>
            <p:ph type="title"/>
          </p:nvPr>
        </p:nvSpPr>
        <p:spPr/>
        <p:txBody>
          <a:bodyPr>
            <a:normAutofit/>
          </a:bodyPr>
          <a:lstStyle/>
          <a:p>
            <a:r>
              <a:rPr lang="en-US" sz="5400" dirty="0">
                <a:solidFill>
                  <a:srgbClr val="FF0000"/>
                </a:solidFill>
              </a:rPr>
              <a:t>Priorities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 calcmode="lin" valueType="num">
                                      <p:cBhvr additive="base">
                                        <p:cTn id="2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371600"/>
            <a:ext cx="8001000" cy="5181600"/>
          </a:xfrm>
        </p:spPr>
        <p:txBody>
          <a:bodyPr>
            <a:normAutofit/>
          </a:bodyPr>
          <a:lstStyle/>
          <a:p>
            <a:pPr>
              <a:buFont typeface="Wingdings" pitchFamily="2" charset="2"/>
              <a:buChar char="Ø"/>
            </a:pPr>
            <a:endParaRPr lang="en-US" sz="4000" dirty="0"/>
          </a:p>
          <a:p>
            <a:pPr algn="ctr">
              <a:buNone/>
            </a:pPr>
            <a:r>
              <a:rPr lang="en-US" sz="4000" dirty="0">
                <a:solidFill>
                  <a:srgbClr val="FFFF99"/>
                </a:solidFill>
                <a:effectLst>
                  <a:outerShdw blurRad="38100" dist="38100" dir="2700000" algn="tl">
                    <a:srgbClr val="000000">
                      <a:alpha val="43137"/>
                    </a:srgbClr>
                  </a:outerShdw>
                </a:effectLst>
              </a:rPr>
              <a:t>END OF SEGMENT</a:t>
            </a:r>
          </a:p>
          <a:p>
            <a:pPr algn="ctr">
              <a:buNone/>
            </a:pPr>
            <a:endParaRPr lang="en-US" sz="4000" dirty="0">
              <a:solidFill>
                <a:srgbClr val="FFFF99"/>
              </a:solidFill>
            </a:endParaRPr>
          </a:p>
          <a:p>
            <a:pPr algn="ctr">
              <a:buNone/>
            </a:pPr>
            <a:endParaRPr lang="en-US" sz="4000" dirty="0">
              <a:solidFill>
                <a:srgbClr val="FFFF99"/>
              </a:solidFill>
            </a:endParaRPr>
          </a:p>
          <a:p>
            <a:pPr lvl="1">
              <a:buFont typeface="Wingdings" pitchFamily="2" charset="2"/>
              <a:buChar char="ü"/>
            </a:pPr>
            <a:endParaRPr lang="en-US" sz="3200" dirty="0"/>
          </a:p>
        </p:txBody>
      </p:sp>
      <p:sp>
        <p:nvSpPr>
          <p:cNvPr id="7" name="Content Placeholder 6"/>
          <p:cNvSpPr>
            <a:spLocks noGrp="1"/>
          </p:cNvSpPr>
          <p:nvPr>
            <p:ph sz="half" idx="2"/>
          </p:nvPr>
        </p:nvSpPr>
        <p:spPr>
          <a:xfrm>
            <a:off x="4648200" y="1295400"/>
            <a:ext cx="4038600" cy="5257800"/>
          </a:xfrm>
        </p:spPr>
        <p:txBody>
          <a:bodyPr>
            <a:noAutofit/>
          </a:bodyPr>
          <a:lstStyle/>
          <a:p>
            <a:pPr>
              <a:buNone/>
            </a:pPr>
            <a:endParaRPr lang="en-US" sz="3200" dirty="0"/>
          </a:p>
          <a:p>
            <a:pPr>
              <a:buNone/>
            </a:pPr>
            <a:endParaRPr lang="en-US" sz="3200" dirty="0"/>
          </a:p>
          <a:p>
            <a:pPr>
              <a:buNone/>
            </a:pPr>
            <a:endParaRPr lang="en-US" sz="3200" dirty="0"/>
          </a:p>
          <a:p>
            <a:pPr>
              <a:buNone/>
            </a:pPr>
            <a:endParaRPr lang="en-US" sz="3200" dirty="0"/>
          </a:p>
          <a:p>
            <a:pPr>
              <a:buNone/>
            </a:pPr>
            <a:endParaRPr lang="en-US" sz="3200" dirty="0"/>
          </a:p>
          <a:p>
            <a:pPr>
              <a:buNone/>
            </a:pPr>
            <a:endParaRPr lang="en-US" sz="3200" dirty="0"/>
          </a:p>
          <a:p>
            <a:pPr>
              <a:buNone/>
            </a:pPr>
            <a:endParaRPr lang="en-US" sz="3200" dirty="0"/>
          </a:p>
          <a:p>
            <a:pPr>
              <a:buNone/>
            </a:pPr>
            <a:endParaRPr lang="en-US" sz="3200" dirty="0"/>
          </a:p>
          <a:p>
            <a:pPr algn="r">
              <a:buNone/>
            </a:pPr>
            <a:r>
              <a:rPr lang="en-US" sz="1200" dirty="0">
                <a:effectLst>
                  <a:outerShdw blurRad="38100" dist="38100" dir="2700000" algn="tl">
                    <a:srgbClr val="000000">
                      <a:alpha val="43137"/>
                    </a:srgbClr>
                  </a:outerShdw>
                </a:effectLst>
              </a:rPr>
              <a:t>Prepared by:</a:t>
            </a:r>
          </a:p>
          <a:p>
            <a:pPr algn="r">
              <a:buNone/>
            </a:pPr>
            <a:r>
              <a:rPr lang="en-US" sz="1200" dirty="0">
                <a:effectLst>
                  <a:outerShdw blurRad="38100" dist="38100" dir="2700000" algn="tl">
                    <a:srgbClr val="000000">
                      <a:alpha val="43137"/>
                    </a:srgbClr>
                  </a:outerShdw>
                </a:effectLst>
              </a:rPr>
              <a:t>COMO Wally Smith</a:t>
            </a:r>
          </a:p>
          <a:p>
            <a:pPr algn="r">
              <a:buNone/>
            </a:pPr>
            <a:r>
              <a:rPr lang="en-US" sz="1200" dirty="0">
                <a:effectLst>
                  <a:outerShdw blurRad="38100" dist="38100" dir="2700000" algn="tl">
                    <a:srgbClr val="000000">
                      <a:alpha val="43137"/>
                    </a:srgbClr>
                  </a:outerShdw>
                </a:effectLst>
              </a:rPr>
              <a:t>District Staff Officer - Operations</a:t>
            </a:r>
          </a:p>
          <a:p>
            <a:pPr algn="r">
              <a:buNone/>
            </a:pPr>
            <a:r>
              <a:rPr lang="en-US" sz="1200" dirty="0">
                <a:effectLst>
                  <a:outerShdw blurRad="38100" dist="38100" dir="2700000" algn="tl">
                    <a:srgbClr val="000000">
                      <a:alpha val="43137"/>
                    </a:srgbClr>
                  </a:outerShdw>
                </a:effectLst>
              </a:rPr>
              <a:t>Auxiliary D11N</a:t>
            </a:r>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44</a:t>
            </a:fld>
            <a:endParaRPr lang="en-US" dirty="0"/>
          </a:p>
        </p:txBody>
      </p:sp>
      <p:sp>
        <p:nvSpPr>
          <p:cNvPr id="5" name="Title 4"/>
          <p:cNvSpPr>
            <a:spLocks noGrp="1"/>
          </p:cNvSpPr>
          <p:nvPr>
            <p:ph type="title"/>
          </p:nvPr>
        </p:nvSpPr>
        <p:spPr/>
        <p:txBody>
          <a:bodyPr>
            <a:normAutofit fontScale="90000"/>
          </a:bodyPr>
          <a:lstStyle/>
          <a:p>
            <a:pPr algn="ctr"/>
            <a:r>
              <a:rPr lang="en-US" u="sng" dirty="0">
                <a:solidFill>
                  <a:schemeClr val="tx1"/>
                </a:solidFill>
              </a:rPr>
              <a:t>OPERATIONS</a:t>
            </a:r>
            <a:br>
              <a:rPr lang="en-US" u="sng" dirty="0">
                <a:solidFill>
                  <a:schemeClr val="tx1"/>
                </a:solidFill>
              </a:rPr>
            </a:br>
            <a:r>
              <a:rPr lang="en-US" u="sng" dirty="0">
                <a:solidFill>
                  <a:schemeClr val="tx1"/>
                </a:solidFill>
              </a:rPr>
              <a:t>CERTIFICATIONS &amp; REYR</a:t>
            </a:r>
          </a:p>
        </p:txBody>
      </p:sp>
      <p:pic>
        <p:nvPicPr>
          <p:cNvPr id="3" name="Picture 2">
            <a:extLst>
              <a:ext uri="{FF2B5EF4-FFF2-40B4-BE49-F238E27FC236}">
                <a16:creationId xmlns:a16="http://schemas.microsoft.com/office/drawing/2014/main" id="{BBEC1C1F-192F-488D-9894-4B7FD40AA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3" y="2783852"/>
            <a:ext cx="3486527" cy="3957134"/>
          </a:xfrm>
          <a:prstGeom prst="rect">
            <a:avLst/>
          </a:prstGeom>
        </p:spPr>
      </p:pic>
      <p:pic>
        <p:nvPicPr>
          <p:cNvPr id="8" name="Picture 2" descr="custom_wall_of_crime_scene_tape_13265.png">
            <a:extLst>
              <a:ext uri="{FF2B5EF4-FFF2-40B4-BE49-F238E27FC236}">
                <a16:creationId xmlns:a16="http://schemas.microsoft.com/office/drawing/2014/main" id="{67FDDDB0-6788-4A53-A851-164EF9FA32A1}"/>
              </a:ext>
            </a:extLst>
          </p:cNvPr>
          <p:cNvPicPr>
            <a:picLocks noChangeAspect="1"/>
          </p:cNvPicPr>
          <p:nvPr/>
        </p:nvPicPr>
        <p:blipFill>
          <a:blip r:embed="rId3" cstate="print"/>
          <a:srcRect/>
          <a:stretch>
            <a:fillRect/>
          </a:stretch>
        </p:blipFill>
        <p:spPr bwMode="auto">
          <a:xfrm>
            <a:off x="3968262" y="2757745"/>
            <a:ext cx="4800600" cy="272865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0" end="10"/>
                                            </p:txEl>
                                          </p:spTgt>
                                        </p:tgtEl>
                                        <p:attrNameLst>
                                          <p:attrName>style.visibility</p:attrName>
                                        </p:attrNameLst>
                                      </p:cBhvr>
                                      <p:to>
                                        <p:strVal val="visible"/>
                                      </p:to>
                                    </p:set>
                                    <p:animEffect transition="in" filter="fade">
                                      <p:cBhvr>
                                        <p:cTn id="18" dur="500"/>
                                        <p:tgtEl>
                                          <p:spTgt spid="7">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animEffect transition="in" filter="fade">
                                      <p:cBhvr>
                                        <p:cTn id="21" dur="500"/>
                                        <p:tgtEl>
                                          <p:spTgt spid="7">
                                            <p:txEl>
                                              <p:pRg st="11" end="11"/>
                                            </p:txEl>
                                          </p:spTgt>
                                        </p:tgtEl>
                                      </p:cBhvr>
                                    </p:animEffect>
                                  </p:childTnLst>
                                </p:cTn>
                              </p:par>
                            </p:childTnLst>
                          </p:cTn>
                        </p:par>
                        <p:par>
                          <p:cTn id="22" fill="hold">
                            <p:stCondLst>
                              <p:cond delay="1000"/>
                            </p:stCondLst>
                            <p:childTnLst>
                              <p:par>
                                <p:cTn id="23" presetID="10" presetClass="entr" presetSubtype="0" fill="hold" nodeType="after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F0E466-B245-40E6-A1AD-D64F7EE913F0}"/>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What does this mean for us?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If a coxswain or crew member was due for a checkride in 2020, they remain “current” through 2021 </a:t>
            </a:r>
          </a:p>
          <a:p>
            <a:pPr marL="0" marR="0">
              <a:lnSpc>
                <a:spcPct val="107000"/>
              </a:lnSpc>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xcept that the “1-Hr. Ops Workshop” and “TCT Refresher” must have been completed.  </a:t>
            </a:r>
          </a:p>
          <a:p>
            <a:pPr marL="0" marR="0">
              <a:lnSpc>
                <a:spcPct val="107000"/>
              </a:lnSpc>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Going forward, twelve hours underway will be required to maintain currency.  </a:t>
            </a:r>
            <a:endParaRPr lang="en-US" sz="3200" dirty="0"/>
          </a:p>
        </p:txBody>
      </p:sp>
      <p:sp>
        <p:nvSpPr>
          <p:cNvPr id="4" name="Slide Number Placeholder 3">
            <a:extLst>
              <a:ext uri="{FF2B5EF4-FFF2-40B4-BE49-F238E27FC236}">
                <a16:creationId xmlns:a16="http://schemas.microsoft.com/office/drawing/2014/main" id="{07FB417C-A41F-447E-B6A3-415476480FB5}"/>
              </a:ext>
            </a:extLst>
          </p:cNvPr>
          <p:cNvSpPr>
            <a:spLocks noGrp="1"/>
          </p:cNvSpPr>
          <p:nvPr>
            <p:ph type="sldNum" sz="quarter" idx="12"/>
          </p:nvPr>
        </p:nvSpPr>
        <p:spPr/>
        <p:txBody>
          <a:bodyPr/>
          <a:lstStyle/>
          <a:p>
            <a:pPr>
              <a:defRPr/>
            </a:pPr>
            <a:fld id="{03826C52-E5C2-4E8D-A432-9C9269BF5220}" type="slidenum">
              <a:rPr lang="en-US" smtClean="0"/>
              <a:pPr>
                <a:defRPr/>
              </a:pPr>
              <a:t>5</a:t>
            </a:fld>
            <a:endParaRPr lang="en-US" dirty="0"/>
          </a:p>
        </p:txBody>
      </p:sp>
      <p:sp>
        <p:nvSpPr>
          <p:cNvPr id="6" name="Title 5">
            <a:extLst>
              <a:ext uri="{FF2B5EF4-FFF2-40B4-BE49-F238E27FC236}">
                <a16:creationId xmlns:a16="http://schemas.microsoft.com/office/drawing/2014/main" id="{6FAA89EA-5778-4ECB-9897-A4CAF23530EB}"/>
              </a:ext>
            </a:extLst>
          </p:cNvPr>
          <p:cNvSpPr>
            <a:spLocks noGrp="1"/>
          </p:cNvSpPr>
          <p:nvPr>
            <p:ph type="title"/>
          </p:nvPr>
        </p:nvSpPr>
        <p:spPr/>
        <p:txBody>
          <a:bodyPr/>
          <a:lstStyle/>
          <a:p>
            <a:r>
              <a:rPr lang="en-US" dirty="0"/>
              <a:t>Current State of Affairs</a:t>
            </a:r>
          </a:p>
        </p:txBody>
      </p:sp>
    </p:spTree>
    <p:extLst>
      <p:ext uri="{BB962C8B-B14F-4D97-AF65-F5344CB8AC3E}">
        <p14:creationId xmlns:p14="http://schemas.microsoft.com/office/powerpoint/2010/main" val="275493565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F0E466-B245-40E6-A1AD-D64F7EE913F0}"/>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Based on AUXDATA II reports, in our District there are 160 members that were or are due for requalification in 2020 / 2021.  </a:t>
            </a:r>
          </a:p>
          <a:p>
            <a:pPr marL="0" marR="0">
              <a:lnSpc>
                <a:spcPct val="107000"/>
              </a:lnSpc>
              <a:spcBef>
                <a:spcPts val="0"/>
              </a:spcBef>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Not including new candidates for initial qualification … we believe that will be very limited.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07FB417C-A41F-447E-B6A3-415476480FB5}"/>
              </a:ext>
            </a:extLst>
          </p:cNvPr>
          <p:cNvSpPr>
            <a:spLocks noGrp="1"/>
          </p:cNvSpPr>
          <p:nvPr>
            <p:ph type="sldNum" sz="quarter" idx="12"/>
          </p:nvPr>
        </p:nvSpPr>
        <p:spPr/>
        <p:txBody>
          <a:bodyPr/>
          <a:lstStyle/>
          <a:p>
            <a:pPr>
              <a:defRPr/>
            </a:pPr>
            <a:fld id="{03826C52-E5C2-4E8D-A432-9C9269BF5220}" type="slidenum">
              <a:rPr lang="en-US" smtClean="0"/>
              <a:pPr>
                <a:defRPr/>
              </a:pPr>
              <a:t>6</a:t>
            </a:fld>
            <a:endParaRPr lang="en-US" dirty="0"/>
          </a:p>
        </p:txBody>
      </p:sp>
      <p:sp>
        <p:nvSpPr>
          <p:cNvPr id="6" name="Title 5">
            <a:extLst>
              <a:ext uri="{FF2B5EF4-FFF2-40B4-BE49-F238E27FC236}">
                <a16:creationId xmlns:a16="http://schemas.microsoft.com/office/drawing/2014/main" id="{6FAA89EA-5778-4ECB-9897-A4CAF23530EB}"/>
              </a:ext>
            </a:extLst>
          </p:cNvPr>
          <p:cNvSpPr>
            <a:spLocks noGrp="1"/>
          </p:cNvSpPr>
          <p:nvPr>
            <p:ph type="title"/>
          </p:nvPr>
        </p:nvSpPr>
        <p:spPr/>
        <p:txBody>
          <a:bodyPr/>
          <a:lstStyle/>
          <a:p>
            <a:r>
              <a:rPr lang="en-US" dirty="0"/>
              <a:t>Current State of Affairs</a:t>
            </a:r>
          </a:p>
        </p:txBody>
      </p:sp>
    </p:spTree>
    <p:extLst>
      <p:ext uri="{BB962C8B-B14F-4D97-AF65-F5344CB8AC3E}">
        <p14:creationId xmlns:p14="http://schemas.microsoft.com/office/powerpoint/2010/main" val="21920524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F0E466-B245-40E6-A1AD-D64F7EE913F0}"/>
              </a:ext>
            </a:extLst>
          </p:cNvPr>
          <p:cNvSpPr>
            <a:spLocks noGrp="1"/>
          </p:cNvSpPr>
          <p:nvPr>
            <p:ph idx="1"/>
          </p:nvPr>
        </p:nvSpPr>
        <p:spPr/>
        <p:txBody>
          <a:bodyPr>
            <a:normAutofit fontScale="85000" lnSpcReduction="20000"/>
          </a:bodyPr>
          <a:lstStyle/>
          <a:p>
            <a:pPr marL="0" marR="0">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Bottom line:  In order to provide requalification opportunities for everyone needing a checkride, coordination amongst all Divisions will be necessary.  </a:t>
            </a:r>
          </a:p>
          <a:p>
            <a:pPr marL="0" marR="0">
              <a:lnSpc>
                <a:spcPct val="107000"/>
              </a:lnSpc>
              <a:spcBef>
                <a:spcPts val="0"/>
              </a:spcBef>
              <a:spcAft>
                <a:spcPts val="0"/>
              </a:spcAft>
            </a:pP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PLEASE schedule your 2021 OPTREX as soon as possible.  </a:t>
            </a:r>
          </a:p>
          <a:p>
            <a:pPr marL="0" marR="0">
              <a:lnSpc>
                <a:spcPct val="107000"/>
              </a:lnSpc>
              <a:spcBef>
                <a:spcPts val="0"/>
              </a:spcBef>
              <a:spcAft>
                <a:spcPts val="0"/>
              </a:spcAft>
            </a:pP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Be aware that the “Bubble” requirement for operational facilities may extend for several months so schedule accordingly.  Additional guidance for requesting a  checkride will be included in an upcoming DSO-OP report.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7FB417C-A41F-447E-B6A3-415476480FB5}"/>
              </a:ext>
            </a:extLst>
          </p:cNvPr>
          <p:cNvSpPr>
            <a:spLocks noGrp="1"/>
          </p:cNvSpPr>
          <p:nvPr>
            <p:ph type="sldNum" sz="quarter" idx="12"/>
          </p:nvPr>
        </p:nvSpPr>
        <p:spPr/>
        <p:txBody>
          <a:bodyPr/>
          <a:lstStyle/>
          <a:p>
            <a:pPr>
              <a:defRPr/>
            </a:pPr>
            <a:fld id="{03826C52-E5C2-4E8D-A432-9C9269BF5220}" type="slidenum">
              <a:rPr lang="en-US" smtClean="0"/>
              <a:pPr>
                <a:defRPr/>
              </a:pPr>
              <a:t>7</a:t>
            </a:fld>
            <a:endParaRPr lang="en-US" dirty="0"/>
          </a:p>
        </p:txBody>
      </p:sp>
      <p:sp>
        <p:nvSpPr>
          <p:cNvPr id="6" name="Title 5">
            <a:extLst>
              <a:ext uri="{FF2B5EF4-FFF2-40B4-BE49-F238E27FC236}">
                <a16:creationId xmlns:a16="http://schemas.microsoft.com/office/drawing/2014/main" id="{6FAA89EA-5778-4ECB-9897-A4CAF23530EB}"/>
              </a:ext>
            </a:extLst>
          </p:cNvPr>
          <p:cNvSpPr>
            <a:spLocks noGrp="1"/>
          </p:cNvSpPr>
          <p:nvPr>
            <p:ph type="title"/>
          </p:nvPr>
        </p:nvSpPr>
        <p:spPr/>
        <p:txBody>
          <a:bodyPr/>
          <a:lstStyle/>
          <a:p>
            <a:r>
              <a:rPr lang="en-US" dirty="0"/>
              <a:t>Current State of Affairs</a:t>
            </a:r>
          </a:p>
        </p:txBody>
      </p:sp>
    </p:spTree>
    <p:extLst>
      <p:ext uri="{BB962C8B-B14F-4D97-AF65-F5344CB8AC3E}">
        <p14:creationId xmlns:p14="http://schemas.microsoft.com/office/powerpoint/2010/main" val="97345351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8BF3A-1F8F-4301-B64C-A83058FDEE39}"/>
              </a:ext>
            </a:extLst>
          </p:cNvPr>
          <p:cNvSpPr>
            <a:spLocks noGrp="1"/>
          </p:cNvSpPr>
          <p:nvPr>
            <p:ph idx="1"/>
          </p:nvPr>
        </p:nvSpPr>
        <p:spPr>
          <a:xfrm>
            <a:off x="460717" y="1491879"/>
            <a:ext cx="8229600" cy="4926616"/>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effectLst>
                  <a:outerShdw blurRad="38100" dist="38100" dir="2700000" algn="tl">
                    <a:srgbClr val="000000">
                      <a:alpha val="43137"/>
                    </a:srgbClr>
                  </a:outerShdw>
                </a:effectLst>
              </a:rPr>
              <a:t>Not posted on District Calendar</a:t>
            </a:r>
          </a:p>
          <a:p>
            <a:endParaRPr lang="en-US" dirty="0">
              <a:effectLst>
                <a:outerShdw blurRad="38100" dist="38100" dir="2700000" algn="tl">
                  <a:srgbClr val="000000">
                    <a:alpha val="43137"/>
                  </a:srgbClr>
                </a:outerShdw>
              </a:effectLst>
            </a:endParaRP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F3279B61-F5F5-4658-98AF-71A425496A20}"/>
              </a:ext>
            </a:extLst>
          </p:cNvPr>
          <p:cNvSpPr>
            <a:spLocks noGrp="1"/>
          </p:cNvSpPr>
          <p:nvPr>
            <p:ph type="sldNum" sz="quarter" idx="12"/>
          </p:nvPr>
        </p:nvSpPr>
        <p:spPr/>
        <p:txBody>
          <a:bodyPr/>
          <a:lstStyle/>
          <a:p>
            <a:pPr>
              <a:defRPr/>
            </a:pPr>
            <a:fld id="{82C1527F-0D92-4448-BA45-E96FDE4F934C}" type="slidenum">
              <a:rPr lang="en-US" smtClean="0"/>
              <a:pPr>
                <a:defRPr/>
              </a:pPr>
              <a:t>8</a:t>
            </a:fld>
            <a:endParaRPr lang="en-US" dirty="0"/>
          </a:p>
        </p:txBody>
      </p:sp>
      <p:sp>
        <p:nvSpPr>
          <p:cNvPr id="4" name="Title 3">
            <a:extLst>
              <a:ext uri="{FF2B5EF4-FFF2-40B4-BE49-F238E27FC236}">
                <a16:creationId xmlns:a16="http://schemas.microsoft.com/office/drawing/2014/main" id="{A41759AF-06BA-4A0B-B8A6-A0FC770EB0CB}"/>
              </a:ext>
            </a:extLst>
          </p:cNvPr>
          <p:cNvSpPr>
            <a:spLocks noGrp="1"/>
          </p:cNvSpPr>
          <p:nvPr>
            <p:ph type="title"/>
          </p:nvPr>
        </p:nvSpPr>
        <p:spPr/>
        <p:txBody>
          <a:bodyPr/>
          <a:lstStyle/>
          <a:p>
            <a:r>
              <a:rPr lang="en-US" sz="4400" dirty="0"/>
              <a:t>Scheduled OPTREXs - 2021</a:t>
            </a:r>
            <a:endParaRPr lang="en-US" dirty="0"/>
          </a:p>
        </p:txBody>
      </p:sp>
      <p:graphicFrame>
        <p:nvGraphicFramePr>
          <p:cNvPr id="6" name="Table 5">
            <a:extLst>
              <a:ext uri="{FF2B5EF4-FFF2-40B4-BE49-F238E27FC236}">
                <a16:creationId xmlns:a16="http://schemas.microsoft.com/office/drawing/2014/main" id="{1FF4137D-C47D-4792-947D-CBDD086751E8}"/>
              </a:ext>
            </a:extLst>
          </p:cNvPr>
          <p:cNvGraphicFramePr>
            <a:graphicFrameLocks noGrp="1"/>
          </p:cNvGraphicFramePr>
          <p:nvPr>
            <p:extLst>
              <p:ext uri="{D42A27DB-BD31-4B8C-83A1-F6EECF244321}">
                <p14:modId xmlns:p14="http://schemas.microsoft.com/office/powerpoint/2010/main" val="2541480837"/>
              </p:ext>
            </p:extLst>
          </p:nvPr>
        </p:nvGraphicFramePr>
        <p:xfrm>
          <a:off x="304800" y="1417638"/>
          <a:ext cx="8534400" cy="3629257"/>
        </p:xfrm>
        <a:graphic>
          <a:graphicData uri="http://schemas.openxmlformats.org/drawingml/2006/table">
            <a:tbl>
              <a:tblPr>
                <a:tableStyleId>{5C22544A-7EE6-4342-B048-85BDC9FD1C3A}</a:tableStyleId>
              </a:tblPr>
              <a:tblGrid>
                <a:gridCol w="1706880">
                  <a:extLst>
                    <a:ext uri="{9D8B030D-6E8A-4147-A177-3AD203B41FA5}">
                      <a16:colId xmlns:a16="http://schemas.microsoft.com/office/drawing/2014/main" val="4063549675"/>
                    </a:ext>
                  </a:extLst>
                </a:gridCol>
                <a:gridCol w="1706880">
                  <a:extLst>
                    <a:ext uri="{9D8B030D-6E8A-4147-A177-3AD203B41FA5}">
                      <a16:colId xmlns:a16="http://schemas.microsoft.com/office/drawing/2014/main" val="2094809490"/>
                    </a:ext>
                  </a:extLst>
                </a:gridCol>
                <a:gridCol w="1706880">
                  <a:extLst>
                    <a:ext uri="{9D8B030D-6E8A-4147-A177-3AD203B41FA5}">
                      <a16:colId xmlns:a16="http://schemas.microsoft.com/office/drawing/2014/main" val="4165939632"/>
                    </a:ext>
                  </a:extLst>
                </a:gridCol>
                <a:gridCol w="1706880">
                  <a:extLst>
                    <a:ext uri="{9D8B030D-6E8A-4147-A177-3AD203B41FA5}">
                      <a16:colId xmlns:a16="http://schemas.microsoft.com/office/drawing/2014/main" val="1494321235"/>
                    </a:ext>
                  </a:extLst>
                </a:gridCol>
                <a:gridCol w="1706880">
                  <a:extLst>
                    <a:ext uri="{9D8B030D-6E8A-4147-A177-3AD203B41FA5}">
                      <a16:colId xmlns:a16="http://schemas.microsoft.com/office/drawing/2014/main" val="2332380965"/>
                    </a:ext>
                  </a:extLst>
                </a:gridCol>
              </a:tblGrid>
              <a:tr h="907314">
                <a:tc>
                  <a:txBody>
                    <a:bodyPr/>
                    <a:lstStyle/>
                    <a:p>
                      <a:pPr algn="ctr" fontAlgn="ctr"/>
                      <a:r>
                        <a:rPr lang="en-US" sz="1100" u="none" strike="noStrike">
                          <a:effectLst/>
                        </a:rPr>
                        <a:t>Divisions 1 &amp; 12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Division 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Division 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Flotilla 55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Division 10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1515666"/>
                  </a:ext>
                </a:extLst>
              </a:tr>
              <a:tr h="1814629">
                <a:tc>
                  <a:txBody>
                    <a:bodyPr/>
                    <a:lstStyle/>
                    <a:p>
                      <a:pPr algn="ctr" fontAlgn="ctr"/>
                      <a:r>
                        <a:rPr lang="en-US" sz="1100" u="none" strike="noStrike">
                          <a:effectLst/>
                        </a:rPr>
                        <a:t>Victory OPTREX - Marina Bay, Richmond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Jordanelle Resevoir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Santa Cruz</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Bodega Bay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Millerton   Lake</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3777767"/>
                  </a:ext>
                </a:extLst>
              </a:tr>
              <a:tr h="907314">
                <a:tc>
                  <a:txBody>
                    <a:bodyPr/>
                    <a:lstStyle/>
                    <a:p>
                      <a:pPr algn="ctr" fontAlgn="ctr"/>
                      <a:r>
                        <a:rPr lang="en-US" sz="1100" u="none" strike="noStrike">
                          <a:effectLst/>
                        </a:rPr>
                        <a:t>June 25 - 26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August 6 - 7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Sept. 11 - 12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Sept. 24 - 26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Sept. 24 - 26</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5451757"/>
                  </a:ext>
                </a:extLst>
              </a:tr>
            </a:tbl>
          </a:graphicData>
        </a:graphic>
      </p:graphicFrame>
      <p:cxnSp>
        <p:nvCxnSpPr>
          <p:cNvPr id="12" name="Straight Arrow Connector 11">
            <a:extLst>
              <a:ext uri="{FF2B5EF4-FFF2-40B4-BE49-F238E27FC236}">
                <a16:creationId xmlns:a16="http://schemas.microsoft.com/office/drawing/2014/main" id="{00F59937-0D9C-4A3C-888C-CBE718D4738C}"/>
              </a:ext>
            </a:extLst>
          </p:cNvPr>
          <p:cNvCxnSpPr>
            <a:cxnSpLocks/>
          </p:cNvCxnSpPr>
          <p:nvPr/>
        </p:nvCxnSpPr>
        <p:spPr>
          <a:xfrm flipH="1" flipV="1">
            <a:off x="1066800" y="3429000"/>
            <a:ext cx="1828800" cy="1894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76478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 calcmode="lin" valueType="num">
                                      <p:cBhvr additive="base">
                                        <p:cTn id="1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CE8B6-D522-4623-A3BE-56D55A0AA3AF}"/>
              </a:ext>
            </a:extLst>
          </p:cNvPr>
          <p:cNvSpPr>
            <a:spLocks noGrp="1"/>
          </p:cNvSpPr>
          <p:nvPr>
            <p:ph sz="half" idx="1"/>
          </p:nvPr>
        </p:nvSpPr>
        <p:spPr>
          <a:xfrm>
            <a:off x="457200" y="1481328"/>
            <a:ext cx="8190072" cy="5102034"/>
          </a:xfrm>
        </p:spPr>
        <p:txBody>
          <a:bodyPr>
            <a:normAutofit lnSpcReduction="10000"/>
          </a:bodyPr>
          <a:lstStyle/>
          <a:p>
            <a:pPr marL="0" marR="0">
              <a:lnSpc>
                <a:spcPct val="107000"/>
              </a:lnSpc>
              <a:spcBef>
                <a:spcPts val="0"/>
              </a:spcBef>
              <a:spcAft>
                <a:spcPts val="80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Requests for orders in AUXDATA II must be submitted at least 7 days prior to the patrol date.  </a:t>
            </a:r>
          </a:p>
          <a:p>
            <a:pPr marL="0" marR="0">
              <a:lnSpc>
                <a:spcPct val="107000"/>
              </a:lnSpc>
              <a:spcBef>
                <a:spcPts val="0"/>
              </a:spcBef>
              <a:spcAft>
                <a:spcPts val="800"/>
              </a:spcAft>
            </a:pPr>
            <a:endPar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Prior to submitting a request for orders, you must submit the following </a:t>
            </a: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two forms </a:t>
            </a:r>
            <a:r>
              <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 </a:t>
            </a:r>
            <a:r>
              <a:rPr lang="en-US" sz="3200"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D11NORTHERN@uscg.mil</a:t>
            </a: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90EFD3C4-1EF2-4C73-9AB8-DDEBDAC88343}"/>
              </a:ext>
            </a:extLst>
          </p:cNvPr>
          <p:cNvSpPr>
            <a:spLocks noGrp="1"/>
          </p:cNvSpPr>
          <p:nvPr>
            <p:ph sz="half" idx="2"/>
          </p:nvPr>
        </p:nvSpPr>
        <p:spPr>
          <a:xfrm flipH="1">
            <a:off x="8686799" y="1481328"/>
            <a:ext cx="45719" cy="4525963"/>
          </a:xfrm>
        </p:spPr>
        <p:txBody>
          <a:bodyPr>
            <a:normAutofit lnSpcReduction="10000"/>
          </a:bodyPr>
          <a:lstStyle/>
          <a:p>
            <a:endParaRPr lang="en-US" dirty="0"/>
          </a:p>
        </p:txBody>
      </p:sp>
      <p:sp>
        <p:nvSpPr>
          <p:cNvPr id="4" name="Slide Number Placeholder 3">
            <a:extLst>
              <a:ext uri="{FF2B5EF4-FFF2-40B4-BE49-F238E27FC236}">
                <a16:creationId xmlns:a16="http://schemas.microsoft.com/office/drawing/2014/main" id="{10C76F6C-7DC1-4003-A1F8-4B401F449A99}"/>
              </a:ext>
            </a:extLst>
          </p:cNvPr>
          <p:cNvSpPr>
            <a:spLocks noGrp="1"/>
          </p:cNvSpPr>
          <p:nvPr>
            <p:ph type="sldNum" sz="quarter" idx="12"/>
          </p:nvPr>
        </p:nvSpPr>
        <p:spPr/>
        <p:txBody>
          <a:bodyPr/>
          <a:lstStyle/>
          <a:p>
            <a:pPr>
              <a:defRPr/>
            </a:pPr>
            <a:fld id="{03826C52-E5C2-4E8D-A432-9C9269BF5220}" type="slidenum">
              <a:rPr lang="en-US" smtClean="0"/>
              <a:pPr>
                <a:defRPr/>
              </a:pPr>
              <a:t>9</a:t>
            </a:fld>
            <a:endParaRPr lang="en-US" dirty="0"/>
          </a:p>
        </p:txBody>
      </p:sp>
      <p:sp>
        <p:nvSpPr>
          <p:cNvPr id="5" name="Title 4">
            <a:extLst>
              <a:ext uri="{FF2B5EF4-FFF2-40B4-BE49-F238E27FC236}">
                <a16:creationId xmlns:a16="http://schemas.microsoft.com/office/drawing/2014/main" id="{BCAE86E2-E64C-471A-9D74-795205EEAB4B}"/>
              </a:ext>
            </a:extLst>
          </p:cNvPr>
          <p:cNvSpPr>
            <a:spLocks noGrp="1"/>
          </p:cNvSpPr>
          <p:nvPr>
            <p:ph type="title"/>
          </p:nvPr>
        </p:nvSpPr>
        <p:spPr/>
        <p:txBody>
          <a:bodyPr/>
          <a:lstStyle/>
          <a:p>
            <a:r>
              <a:rPr lang="en-US" dirty="0"/>
              <a:t>Current State of Affairs</a:t>
            </a:r>
          </a:p>
        </p:txBody>
      </p:sp>
    </p:spTree>
    <p:extLst>
      <p:ext uri="{BB962C8B-B14F-4D97-AF65-F5344CB8AC3E}">
        <p14:creationId xmlns:p14="http://schemas.microsoft.com/office/powerpoint/2010/main" val="203960745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1C314E"/>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12744</TotalTime>
  <Words>1728</Words>
  <Application>Microsoft Office PowerPoint</Application>
  <PresentationFormat>On-screen Show (4:3)</PresentationFormat>
  <Paragraphs>310</Paragraphs>
  <Slides>44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Courier New</vt:lpstr>
      <vt:lpstr>Lucida Sans Unicode</vt:lpstr>
      <vt:lpstr>Times New Roman</vt:lpstr>
      <vt:lpstr>Verdana</vt:lpstr>
      <vt:lpstr>Wingdings</vt:lpstr>
      <vt:lpstr>Wingdings 2</vt:lpstr>
      <vt:lpstr>Wingdings 3</vt:lpstr>
      <vt:lpstr>Concourse</vt:lpstr>
      <vt:lpstr>PowerPoint Presentation</vt:lpstr>
      <vt:lpstr>Introduction</vt:lpstr>
      <vt:lpstr>Introduction</vt:lpstr>
      <vt:lpstr>Current State of Affairs</vt:lpstr>
      <vt:lpstr>Current State of Affairs</vt:lpstr>
      <vt:lpstr>Current State of Affairs</vt:lpstr>
      <vt:lpstr>Current State of Affairs</vt:lpstr>
      <vt:lpstr>Scheduled OPTREXs - 2021</vt:lpstr>
      <vt:lpstr>Current State of Affairs</vt:lpstr>
      <vt:lpstr>Bubble Request Form</vt:lpstr>
      <vt:lpstr>Bubble Request Form</vt:lpstr>
      <vt:lpstr>High Risk Assessment Form</vt:lpstr>
      <vt:lpstr>High Risk  Assessment  Form</vt:lpstr>
      <vt:lpstr>High Risk Assessment Form</vt:lpstr>
      <vt:lpstr>Assignment To Duty Request Form</vt:lpstr>
      <vt:lpstr>D11N Assignment to Duty Form</vt:lpstr>
      <vt:lpstr>D11N Assignment to Duty Form</vt:lpstr>
      <vt:lpstr>Current State of Affairs</vt:lpstr>
      <vt:lpstr>Current State of Affairs</vt:lpstr>
      <vt:lpstr>Current State of Affairs</vt:lpstr>
      <vt:lpstr>And now … on to …..</vt:lpstr>
      <vt:lpstr>Pre-Underway</vt:lpstr>
      <vt:lpstr>Pre-Underway</vt:lpstr>
      <vt:lpstr>Pre-Underway</vt:lpstr>
      <vt:lpstr>Risk Management (GAR 2.0) </vt:lpstr>
      <vt:lpstr>Risk Management (GAR 2.0) </vt:lpstr>
      <vt:lpstr>Risk Management (GAR 2.0) </vt:lpstr>
      <vt:lpstr>Pre-Underway</vt:lpstr>
      <vt:lpstr>PowerPoint Presentation</vt:lpstr>
      <vt:lpstr>Underway</vt:lpstr>
      <vt:lpstr>Quote from Ops Policy Manual … </vt:lpstr>
      <vt:lpstr>Quote from Ops Policy Manual …  </vt:lpstr>
      <vt:lpstr>Coxswain &amp; Crew Responsibilities</vt:lpstr>
      <vt:lpstr>De-Briefing</vt:lpstr>
      <vt:lpstr>Certifications</vt:lpstr>
      <vt:lpstr>SIGN-OFFs</vt:lpstr>
      <vt:lpstr>The Sign-Off Process</vt:lpstr>
      <vt:lpstr>The Sign-Off Process</vt:lpstr>
      <vt:lpstr>The Sign-Off Process</vt:lpstr>
      <vt:lpstr>The Sign-Off Process</vt:lpstr>
      <vt:lpstr>The Sign-Off Process</vt:lpstr>
      <vt:lpstr>Crew Responsibilities Review</vt:lpstr>
      <vt:lpstr>Priorities</vt:lpstr>
      <vt:lpstr>OPERATIONS CERTIFICATIONS &amp; REYR</vt:lpstr>
    </vt:vector>
  </TitlesOfParts>
  <Company>United States Coast Guard Auxiliary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AUXCOM 2009 PHASE 1 REWORK - Chapter 1</dc:title>
  <dc:creator>Mike Bauer</dc:creator>
  <cp:lastModifiedBy>Wally Smith</cp:lastModifiedBy>
  <cp:revision>912</cp:revision>
  <dcterms:created xsi:type="dcterms:W3CDTF">2009-06-26T23:18:45Z</dcterms:created>
  <dcterms:modified xsi:type="dcterms:W3CDTF">2021-01-16T20:52:24Z</dcterms:modified>
</cp:coreProperties>
</file>