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8684" y="6474345"/>
            <a:ext cx="11915140" cy="247015"/>
          </a:xfrm>
          <a:custGeom>
            <a:avLst/>
            <a:gdLst/>
            <a:ahLst/>
            <a:cxnLst/>
            <a:rect l="l" t="t" r="r" b="b"/>
            <a:pathLst>
              <a:path w="11915140" h="247015">
                <a:moveTo>
                  <a:pt x="0" y="246494"/>
                </a:moveTo>
                <a:lnTo>
                  <a:pt x="11914632" y="246494"/>
                </a:lnTo>
                <a:lnTo>
                  <a:pt x="11914632" y="0"/>
                </a:lnTo>
                <a:lnTo>
                  <a:pt x="0" y="0"/>
                </a:lnTo>
                <a:lnTo>
                  <a:pt x="0" y="246494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720840"/>
            <a:ext cx="12192000" cy="137160"/>
          </a:xfrm>
          <a:custGeom>
            <a:avLst/>
            <a:gdLst/>
            <a:ahLst/>
            <a:cxnLst/>
            <a:rect l="l" t="t" r="r" b="b"/>
            <a:pathLst>
              <a:path w="12192000" h="137159">
                <a:moveTo>
                  <a:pt x="0" y="137159"/>
                </a:moveTo>
                <a:lnTo>
                  <a:pt x="12192000" y="137159"/>
                </a:lnTo>
                <a:lnTo>
                  <a:pt x="121920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37160"/>
            <a:ext cx="139065" cy="6583680"/>
          </a:xfrm>
          <a:custGeom>
            <a:avLst/>
            <a:gdLst/>
            <a:ahLst/>
            <a:cxnLst/>
            <a:rect l="l" t="t" r="r" b="b"/>
            <a:pathLst>
              <a:path w="139065" h="6583680">
                <a:moveTo>
                  <a:pt x="0" y="6583680"/>
                </a:moveTo>
                <a:lnTo>
                  <a:pt x="138684" y="6583680"/>
                </a:lnTo>
                <a:lnTo>
                  <a:pt x="138684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12192000" cy="137160"/>
          </a:xfrm>
          <a:custGeom>
            <a:avLst/>
            <a:gdLst/>
            <a:ahLst/>
            <a:cxnLst/>
            <a:rect l="l" t="t" r="r" b="b"/>
            <a:pathLst>
              <a:path w="12192000" h="137160">
                <a:moveTo>
                  <a:pt x="0" y="137159"/>
                </a:moveTo>
                <a:lnTo>
                  <a:pt x="12192000" y="137159"/>
                </a:lnTo>
                <a:lnTo>
                  <a:pt x="121920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2053316" y="137160"/>
            <a:ext cx="139065" cy="6583680"/>
          </a:xfrm>
          <a:custGeom>
            <a:avLst/>
            <a:gdLst/>
            <a:ahLst/>
            <a:cxnLst/>
            <a:rect l="l" t="t" r="r" b="b"/>
            <a:pathLst>
              <a:path w="139065" h="6583680">
                <a:moveTo>
                  <a:pt x="138684" y="0"/>
                </a:moveTo>
                <a:lnTo>
                  <a:pt x="0" y="0"/>
                </a:lnTo>
                <a:lnTo>
                  <a:pt x="0" y="6583680"/>
                </a:lnTo>
                <a:lnTo>
                  <a:pt x="138684" y="6583680"/>
                </a:lnTo>
                <a:lnTo>
                  <a:pt x="13868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0352493" y="6295552"/>
            <a:ext cx="784948" cy="562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948012" y="2489738"/>
            <a:ext cx="8265496" cy="3974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8684" y="6474345"/>
            <a:ext cx="11915140" cy="247015"/>
          </a:xfrm>
          <a:custGeom>
            <a:avLst/>
            <a:gdLst/>
            <a:ahLst/>
            <a:cxnLst/>
            <a:rect l="l" t="t" r="r" b="b"/>
            <a:pathLst>
              <a:path w="11915140" h="247015">
                <a:moveTo>
                  <a:pt x="0" y="246494"/>
                </a:moveTo>
                <a:lnTo>
                  <a:pt x="11914632" y="246494"/>
                </a:lnTo>
                <a:lnTo>
                  <a:pt x="11914632" y="0"/>
                </a:lnTo>
                <a:lnTo>
                  <a:pt x="0" y="0"/>
                </a:lnTo>
                <a:lnTo>
                  <a:pt x="0" y="246494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720840"/>
            <a:ext cx="12192000" cy="137160"/>
          </a:xfrm>
          <a:custGeom>
            <a:avLst/>
            <a:gdLst/>
            <a:ahLst/>
            <a:cxnLst/>
            <a:rect l="l" t="t" r="r" b="b"/>
            <a:pathLst>
              <a:path w="12192000" h="137159">
                <a:moveTo>
                  <a:pt x="0" y="137159"/>
                </a:moveTo>
                <a:lnTo>
                  <a:pt x="12192000" y="137159"/>
                </a:lnTo>
                <a:lnTo>
                  <a:pt x="121920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37160"/>
            <a:ext cx="139065" cy="6583680"/>
          </a:xfrm>
          <a:custGeom>
            <a:avLst/>
            <a:gdLst/>
            <a:ahLst/>
            <a:cxnLst/>
            <a:rect l="l" t="t" r="r" b="b"/>
            <a:pathLst>
              <a:path w="139065" h="6583680">
                <a:moveTo>
                  <a:pt x="0" y="6583680"/>
                </a:moveTo>
                <a:lnTo>
                  <a:pt x="138684" y="6583680"/>
                </a:lnTo>
                <a:lnTo>
                  <a:pt x="138684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12192000" cy="137160"/>
          </a:xfrm>
          <a:custGeom>
            <a:avLst/>
            <a:gdLst/>
            <a:ahLst/>
            <a:cxnLst/>
            <a:rect l="l" t="t" r="r" b="b"/>
            <a:pathLst>
              <a:path w="12192000" h="137160">
                <a:moveTo>
                  <a:pt x="0" y="137159"/>
                </a:moveTo>
                <a:lnTo>
                  <a:pt x="12192000" y="137159"/>
                </a:lnTo>
                <a:lnTo>
                  <a:pt x="121920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2053316" y="137160"/>
            <a:ext cx="139065" cy="6583680"/>
          </a:xfrm>
          <a:custGeom>
            <a:avLst/>
            <a:gdLst/>
            <a:ahLst/>
            <a:cxnLst/>
            <a:rect l="l" t="t" r="r" b="b"/>
            <a:pathLst>
              <a:path w="139065" h="6583680">
                <a:moveTo>
                  <a:pt x="138684" y="0"/>
                </a:moveTo>
                <a:lnTo>
                  <a:pt x="0" y="0"/>
                </a:lnTo>
                <a:lnTo>
                  <a:pt x="0" y="6583680"/>
                </a:lnTo>
                <a:lnTo>
                  <a:pt x="138684" y="6583680"/>
                </a:lnTo>
                <a:lnTo>
                  <a:pt x="13868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0352493" y="6295552"/>
            <a:ext cx="784948" cy="562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0702" y="2804820"/>
            <a:ext cx="8670594" cy="204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9328" y="1526717"/>
            <a:ext cx="11293342" cy="431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9416" y="6495693"/>
            <a:ext cx="1977389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33722" y="6495693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cg.mil/uniform/Ribbons.asp" TargetMode="External"/><Relationship Id="rId3" Type="http://schemas.openxmlformats.org/officeDocument/2006/relationships/image" Target="../media/image3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cg.mil/UNIFORMS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opauxiliary.com/" TargetMode="Externa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rlmo.com/cgaux8wr/pws/uue.htm" TargetMode="Externa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684" y="1294523"/>
            <a:ext cx="11915140" cy="5180330"/>
          </a:xfrm>
          <a:custGeom>
            <a:avLst/>
            <a:gdLst/>
            <a:ahLst/>
            <a:cxnLst/>
            <a:rect l="l" t="t" r="r" b="b"/>
            <a:pathLst>
              <a:path w="11915140" h="5180330">
                <a:moveTo>
                  <a:pt x="0" y="5179822"/>
                </a:moveTo>
                <a:lnTo>
                  <a:pt x="11914632" y="5179822"/>
                </a:lnTo>
                <a:lnTo>
                  <a:pt x="11914632" y="0"/>
                </a:lnTo>
                <a:lnTo>
                  <a:pt x="0" y="0"/>
                </a:lnTo>
                <a:lnTo>
                  <a:pt x="0" y="5179822"/>
                </a:lnTo>
                <a:close/>
              </a:path>
            </a:pathLst>
          </a:custGeom>
          <a:solidFill>
            <a:srgbClr val="002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8684" y="6474345"/>
            <a:ext cx="11915140" cy="247015"/>
          </a:xfrm>
          <a:custGeom>
            <a:avLst/>
            <a:gdLst/>
            <a:ahLst/>
            <a:cxnLst/>
            <a:rect l="l" t="t" r="r" b="b"/>
            <a:pathLst>
              <a:path w="11915140" h="247015">
                <a:moveTo>
                  <a:pt x="0" y="246494"/>
                </a:moveTo>
                <a:lnTo>
                  <a:pt x="11914632" y="246494"/>
                </a:lnTo>
                <a:lnTo>
                  <a:pt x="11914632" y="0"/>
                </a:lnTo>
                <a:lnTo>
                  <a:pt x="0" y="0"/>
                </a:lnTo>
                <a:lnTo>
                  <a:pt x="0" y="246494"/>
                </a:lnTo>
                <a:close/>
              </a:path>
            </a:pathLst>
          </a:custGeom>
          <a:solidFill>
            <a:srgbClr val="002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37160"/>
            <a:ext cx="12053570" cy="1157605"/>
          </a:xfrm>
          <a:custGeom>
            <a:avLst/>
            <a:gdLst/>
            <a:ahLst/>
            <a:cxnLst/>
            <a:rect l="l" t="t" r="r" b="b"/>
            <a:pathLst>
              <a:path w="12053570" h="1157605">
                <a:moveTo>
                  <a:pt x="0" y="1157363"/>
                </a:moveTo>
                <a:lnTo>
                  <a:pt x="12053316" y="1157363"/>
                </a:lnTo>
                <a:lnTo>
                  <a:pt x="12053316" y="0"/>
                </a:lnTo>
                <a:lnTo>
                  <a:pt x="0" y="0"/>
                </a:lnTo>
                <a:lnTo>
                  <a:pt x="0" y="1157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6085" y="262648"/>
            <a:ext cx="7025181" cy="848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720840"/>
            <a:ext cx="12192000" cy="137160"/>
          </a:xfrm>
          <a:custGeom>
            <a:avLst/>
            <a:gdLst/>
            <a:ahLst/>
            <a:cxnLst/>
            <a:rect l="l" t="t" r="r" b="b"/>
            <a:pathLst>
              <a:path w="12192000" h="137159">
                <a:moveTo>
                  <a:pt x="0" y="137159"/>
                </a:moveTo>
                <a:lnTo>
                  <a:pt x="12192000" y="137159"/>
                </a:lnTo>
                <a:lnTo>
                  <a:pt x="121920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37160"/>
            <a:ext cx="139065" cy="6583680"/>
          </a:xfrm>
          <a:custGeom>
            <a:avLst/>
            <a:gdLst/>
            <a:ahLst/>
            <a:cxnLst/>
            <a:rect l="l" t="t" r="r" b="b"/>
            <a:pathLst>
              <a:path w="139065" h="6583680">
                <a:moveTo>
                  <a:pt x="0" y="6583680"/>
                </a:moveTo>
                <a:lnTo>
                  <a:pt x="138684" y="6583680"/>
                </a:lnTo>
                <a:lnTo>
                  <a:pt x="138684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137160"/>
          </a:xfrm>
          <a:custGeom>
            <a:avLst/>
            <a:gdLst/>
            <a:ahLst/>
            <a:cxnLst/>
            <a:rect l="l" t="t" r="r" b="b"/>
            <a:pathLst>
              <a:path w="12192000" h="137160">
                <a:moveTo>
                  <a:pt x="0" y="137159"/>
                </a:moveTo>
                <a:lnTo>
                  <a:pt x="12192000" y="137159"/>
                </a:lnTo>
                <a:lnTo>
                  <a:pt x="121920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053316" y="137160"/>
            <a:ext cx="139065" cy="6583680"/>
          </a:xfrm>
          <a:custGeom>
            <a:avLst/>
            <a:gdLst/>
            <a:ahLst/>
            <a:cxnLst/>
            <a:rect l="l" t="t" r="r" b="b"/>
            <a:pathLst>
              <a:path w="139065" h="6583680">
                <a:moveTo>
                  <a:pt x="138684" y="0"/>
                </a:moveTo>
                <a:lnTo>
                  <a:pt x="0" y="0"/>
                </a:lnTo>
                <a:lnTo>
                  <a:pt x="0" y="6583680"/>
                </a:lnTo>
                <a:lnTo>
                  <a:pt x="138684" y="6583680"/>
                </a:lnTo>
                <a:lnTo>
                  <a:pt x="13868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marL="3133725" marR="5080">
              <a:lnSpc>
                <a:spcPts val="5830"/>
              </a:lnSpc>
              <a:spcBef>
                <a:spcPts val="835"/>
              </a:spcBef>
            </a:pPr>
            <a:r>
              <a:rPr dirty="0" spc="-5"/>
              <a:t>Coast Guard  Auxiliary</a:t>
            </a:r>
            <a:r>
              <a:rPr dirty="0" spc="-40"/>
              <a:t> </a:t>
            </a:r>
            <a:r>
              <a:rPr dirty="0" spc="-5"/>
              <a:t>Uniforms</a:t>
            </a:r>
          </a:p>
          <a:p>
            <a:pPr marL="3133725">
              <a:lnSpc>
                <a:spcPct val="100000"/>
              </a:lnSpc>
              <a:spcBef>
                <a:spcPts val="1075"/>
              </a:spcBef>
            </a:pPr>
            <a:r>
              <a:rPr dirty="0" sz="2000" spc="-5">
                <a:solidFill>
                  <a:srgbClr val="ADD3FF"/>
                </a:solidFill>
              </a:rPr>
              <a:t>An overview </a:t>
            </a:r>
            <a:r>
              <a:rPr dirty="0" sz="2000">
                <a:solidFill>
                  <a:srgbClr val="ADD3FF"/>
                </a:solidFill>
              </a:rPr>
              <a:t>– </a:t>
            </a:r>
            <a:r>
              <a:rPr dirty="0" sz="2000" spc="-5">
                <a:solidFill>
                  <a:srgbClr val="ADD3FF"/>
                </a:solidFill>
              </a:rPr>
              <a:t>April</a:t>
            </a:r>
            <a:r>
              <a:rPr dirty="0" sz="2000" spc="-130">
                <a:solidFill>
                  <a:srgbClr val="ADD3FF"/>
                </a:solidFill>
              </a:rPr>
              <a:t> </a:t>
            </a:r>
            <a:r>
              <a:rPr dirty="0" sz="2000">
                <a:solidFill>
                  <a:srgbClr val="ADD3FF"/>
                </a:solidFill>
              </a:rPr>
              <a:t>2015</a:t>
            </a:r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1820887" y="1641081"/>
            <a:ext cx="2132393" cy="2132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151210" y="6486705"/>
            <a:ext cx="3798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Reviewed, DIR-T and ANACO-FC USCGAUX</a:t>
            </a:r>
            <a:r>
              <a:rPr dirty="0" sz="12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04APR15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13839" y="3998798"/>
            <a:ext cx="2146490" cy="2142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150" y="3568319"/>
            <a:ext cx="637921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002F66"/>
                </a:solidFill>
              </a:rPr>
              <a:t>Common</a:t>
            </a:r>
            <a:r>
              <a:rPr dirty="0" sz="6000" spc="-85">
                <a:solidFill>
                  <a:srgbClr val="002F66"/>
                </a:solidFill>
              </a:rPr>
              <a:t> </a:t>
            </a:r>
            <a:r>
              <a:rPr dirty="0" sz="6000">
                <a:solidFill>
                  <a:srgbClr val="002F66"/>
                </a:solidFill>
              </a:rPr>
              <a:t>Uniforms</a:t>
            </a:r>
            <a:endParaRPr sz="6000"/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400" y="711199"/>
            <a:ext cx="10871200" cy="533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12910" y="6495693"/>
            <a:ext cx="1977389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>
                <a:solidFill>
                  <a:srgbClr val="C0C0C0"/>
                </a:solidFill>
              </a:rPr>
              <a:t>12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8350" y="679449"/>
            <a:ext cx="9461500" cy="6178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12910" y="6495693"/>
            <a:ext cx="1977389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>
                <a:solidFill>
                  <a:srgbClr val="C0C0C0"/>
                </a:solidFill>
              </a:rPr>
              <a:t>12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75258"/>
            <a:ext cx="105435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002F66"/>
                </a:solidFill>
              </a:rPr>
              <a:t>How to wear the U.S. Coast Guard Auxiliary</a:t>
            </a:r>
            <a:r>
              <a:rPr dirty="0" sz="3600" spc="-180">
                <a:solidFill>
                  <a:srgbClr val="002F66"/>
                </a:solidFill>
              </a:rPr>
              <a:t> </a:t>
            </a:r>
            <a:r>
              <a:rPr dirty="0" sz="3600" spc="-5">
                <a:solidFill>
                  <a:srgbClr val="002F66"/>
                </a:solidFill>
              </a:rPr>
              <a:t>uniform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49416" y="1570858"/>
            <a:ext cx="9444355" cy="418592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2800">
                <a:solidFill>
                  <a:srgbClr val="EB3A45"/>
                </a:solidFill>
                <a:latin typeface="Arial"/>
                <a:cs typeface="Arial"/>
              </a:rPr>
              <a:t>General</a:t>
            </a:r>
            <a:r>
              <a:rPr dirty="0" sz="2800" spc="10">
                <a:solidFill>
                  <a:srgbClr val="EB3A45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B3A45"/>
                </a:solidFill>
                <a:latin typeface="Arial"/>
                <a:cs typeface="Arial"/>
              </a:rPr>
              <a:t>Information</a:t>
            </a:r>
            <a:endParaRPr sz="2800">
              <a:latin typeface="Arial"/>
              <a:cs typeface="Arial"/>
            </a:endParaRPr>
          </a:p>
          <a:p>
            <a:pPr marL="416559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416559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Hats should be worn squarely on the</a:t>
            </a:r>
            <a:r>
              <a:rPr dirty="0" sz="2400" spc="7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A3838"/>
                </a:solidFill>
                <a:latin typeface="Arial"/>
                <a:cs typeface="Arial"/>
              </a:rPr>
              <a:t>head</a:t>
            </a:r>
            <a:endParaRPr sz="2400">
              <a:latin typeface="Arial"/>
              <a:cs typeface="Arial"/>
            </a:endParaRPr>
          </a:p>
          <a:p>
            <a:pPr marL="416559" indent="-228600">
              <a:lnSpc>
                <a:spcPct val="100000"/>
              </a:lnSpc>
              <a:spcBef>
                <a:spcPts val="219"/>
              </a:spcBef>
              <a:buChar char="•"/>
              <a:tabLst>
                <a:tab pos="416559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Shirts will be</a:t>
            </a:r>
            <a:r>
              <a:rPr dirty="0" sz="2400" spc="3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buttoned.</a:t>
            </a:r>
            <a:endParaRPr sz="2400">
              <a:latin typeface="Arial"/>
              <a:cs typeface="Arial"/>
            </a:endParaRPr>
          </a:p>
          <a:p>
            <a:pPr marL="416559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416559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Sleeves should not be rolled up, </a:t>
            </a:r>
            <a:r>
              <a:rPr dirty="0" sz="2400" spc="-10">
                <a:solidFill>
                  <a:srgbClr val="3A3838"/>
                </a:solidFill>
                <a:latin typeface="Arial"/>
                <a:cs typeface="Arial"/>
              </a:rPr>
              <a:t>except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when</a:t>
            </a:r>
            <a:r>
              <a:rPr dirty="0" sz="2400" spc="13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authorized</a:t>
            </a:r>
            <a:endParaRPr sz="2400">
              <a:latin typeface="Arial"/>
              <a:cs typeface="Arial"/>
            </a:endParaRPr>
          </a:p>
          <a:p>
            <a:pPr marL="416559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416559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Bottom of pants should touch shoe</a:t>
            </a:r>
            <a:r>
              <a:rPr dirty="0" sz="2400" spc="3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tops</a:t>
            </a:r>
            <a:endParaRPr sz="2400">
              <a:latin typeface="Arial"/>
              <a:cs typeface="Arial"/>
            </a:endParaRPr>
          </a:p>
          <a:p>
            <a:pPr marL="416559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416559" algn="l"/>
              </a:tabLst>
            </a:pPr>
            <a:r>
              <a:rPr dirty="0" sz="2400" spc="-20">
                <a:solidFill>
                  <a:srgbClr val="3A3838"/>
                </a:solidFill>
                <a:latin typeface="Arial"/>
                <a:cs typeface="Arial"/>
              </a:rPr>
              <a:t>Women’s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skirt hemline will</a:t>
            </a:r>
            <a:r>
              <a:rPr dirty="0" sz="2400" spc="9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be:</a:t>
            </a:r>
            <a:endParaRPr sz="2400">
              <a:latin typeface="Arial"/>
              <a:cs typeface="Arial"/>
            </a:endParaRPr>
          </a:p>
          <a:p>
            <a:pPr lvl="1" marL="52324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522605" algn="l"/>
                <a:tab pos="523240" algn="l"/>
              </a:tabLst>
            </a:pP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no higher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than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the crease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in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the back of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the</a:t>
            </a:r>
            <a:r>
              <a:rPr dirty="0" sz="2000" spc="-18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knee</a:t>
            </a:r>
            <a:endParaRPr sz="2000">
              <a:latin typeface="Arial"/>
              <a:cs typeface="Arial"/>
            </a:endParaRPr>
          </a:p>
          <a:p>
            <a:pPr lvl="1" marL="52324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522605" algn="l"/>
                <a:tab pos="523240" algn="l"/>
              </a:tabLst>
            </a:pP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no lower than 2 inches below the crease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in the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back of the</a:t>
            </a:r>
            <a:r>
              <a:rPr dirty="0" sz="2000" spc="-2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knee</a:t>
            </a:r>
            <a:endParaRPr sz="2000">
              <a:latin typeface="Arial"/>
              <a:cs typeface="Arial"/>
            </a:endParaRPr>
          </a:p>
          <a:p>
            <a:pPr marL="416559" marR="5080" indent="-228600">
              <a:lnSpc>
                <a:spcPts val="2590"/>
              </a:lnSpc>
              <a:spcBef>
                <a:spcPts val="530"/>
              </a:spcBef>
              <a:buChar char="•"/>
              <a:tabLst>
                <a:tab pos="416559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Bracelets, necklaces, wristwatches, </a:t>
            </a:r>
            <a:r>
              <a:rPr dirty="0" sz="2400">
                <a:solidFill>
                  <a:srgbClr val="3A3838"/>
                </a:solidFill>
                <a:latin typeface="Arial"/>
                <a:cs typeface="Arial"/>
              </a:rPr>
              <a:t>ID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bracelets and rings must </a:t>
            </a:r>
            <a:r>
              <a:rPr dirty="0" sz="2400" spc="-10">
                <a:solidFill>
                  <a:srgbClr val="3A3838"/>
                </a:solidFill>
                <a:latin typeface="Arial"/>
                <a:cs typeface="Arial"/>
              </a:rPr>
              <a:t>be 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conservative, noncontroversial, and in good</a:t>
            </a:r>
            <a:r>
              <a:rPr dirty="0" sz="2400" spc="9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taste</a:t>
            </a:r>
            <a:endParaRPr sz="2400">
              <a:latin typeface="Arial"/>
              <a:cs typeface="Arial"/>
            </a:endParaRPr>
          </a:p>
          <a:p>
            <a:pPr lvl="1" marL="523240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522605" algn="l"/>
                <a:tab pos="523240" algn="l"/>
              </a:tabLst>
            </a:pP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No more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than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2 rings on each</a:t>
            </a:r>
            <a:r>
              <a:rPr dirty="0" sz="2000" spc="-1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hand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416" y="6481257"/>
            <a:ext cx="1977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46422" y="6481257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92" y="151688"/>
            <a:ext cx="11275545" cy="6674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12910" y="6495693"/>
            <a:ext cx="1977389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>
                <a:solidFill>
                  <a:srgbClr val="C0C0C0"/>
                </a:solidFill>
              </a:rPr>
              <a:t>14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152399"/>
            <a:ext cx="11328400" cy="670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12910" y="6495693"/>
            <a:ext cx="1977389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>
                <a:solidFill>
                  <a:srgbClr val="C0C0C0"/>
                </a:solidFill>
              </a:rPr>
              <a:t>14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73069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Service Dress Blue (SDB) -</a:t>
            </a:r>
            <a:r>
              <a:rPr dirty="0" sz="4000" spc="1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Men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9417" y="1521231"/>
            <a:ext cx="9286240" cy="453453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Dress Blue coat with silver buttons, dress blue</a:t>
            </a:r>
            <a:r>
              <a:rPr dirty="0" sz="2400" spc="8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pants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Light blue CG uniform shirt, long or short</a:t>
            </a:r>
            <a:r>
              <a:rPr dirty="0" sz="2400" spc="6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sleeve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Black socks and</a:t>
            </a:r>
            <a:r>
              <a:rPr dirty="0" sz="2400" spc="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shoes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Sleeve lace with sleeve</a:t>
            </a:r>
            <a:r>
              <a:rPr dirty="0" sz="2400" spc="5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shield</a:t>
            </a:r>
            <a:endParaRPr sz="2400">
              <a:latin typeface="Arial"/>
              <a:cs typeface="Arial"/>
            </a:endParaRPr>
          </a:p>
          <a:p>
            <a:pPr marL="241300" marR="123825" indent="-228600">
              <a:lnSpc>
                <a:spcPts val="2300"/>
              </a:lnSpc>
              <a:spcBef>
                <a:spcPts val="980"/>
              </a:spcBef>
              <a:buChar char="•"/>
              <a:tabLst>
                <a:tab pos="241300" algn="l"/>
              </a:tabLst>
            </a:pPr>
            <a:r>
              <a:rPr dirty="0" sz="2400" spc="-15">
                <a:solidFill>
                  <a:srgbClr val="3A3838"/>
                </a:solidFill>
                <a:latin typeface="Arial"/>
                <a:cs typeface="Arial"/>
              </a:rPr>
              <a:t>Worn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with ribbons, breast insignia, qualification devices and name  tag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Combination Cap and Garrison Cap are authorized for</a:t>
            </a:r>
            <a:r>
              <a:rPr dirty="0" sz="2400" spc="11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A3838"/>
                </a:solidFill>
                <a:latin typeface="Arial"/>
                <a:cs typeface="Arial"/>
              </a:rPr>
              <a:t>wear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Appropriate for classrooms, meetings and similar</a:t>
            </a:r>
            <a:r>
              <a:rPr dirty="0" sz="2400" spc="9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functions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Outerwear:</a:t>
            </a:r>
            <a:endParaRPr sz="2400">
              <a:latin typeface="Arial"/>
              <a:cs typeface="Arial"/>
            </a:endParaRPr>
          </a:p>
          <a:p>
            <a:pPr lvl="1" marL="416559" indent="-228600">
              <a:lnSpc>
                <a:spcPct val="100000"/>
              </a:lnSpc>
              <a:spcBef>
                <a:spcPts val="30"/>
              </a:spcBef>
              <a:buChar char="•"/>
              <a:tabLst>
                <a:tab pos="415925" algn="l"/>
                <a:tab pos="416559" algn="l"/>
              </a:tabLst>
            </a:pPr>
            <a:r>
              <a:rPr dirty="0" sz="2000" spc="-10">
                <a:solidFill>
                  <a:srgbClr val="3A3838"/>
                </a:solidFill>
                <a:latin typeface="Arial"/>
                <a:cs typeface="Arial"/>
              </a:rPr>
              <a:t>Trench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Coat, Bridge Coat, Foul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Weather</a:t>
            </a:r>
            <a:r>
              <a:rPr dirty="0" sz="2000" spc="-1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Parka</a:t>
            </a:r>
            <a:endParaRPr sz="2000">
              <a:latin typeface="Arial"/>
              <a:cs typeface="Arial"/>
            </a:endParaRPr>
          </a:p>
          <a:p>
            <a:pPr lvl="1" marL="416559" marR="5080" indent="-228600">
              <a:lnSpc>
                <a:spcPct val="80000"/>
              </a:lnSpc>
              <a:spcBef>
                <a:spcPts val="505"/>
              </a:spcBef>
              <a:buChar char="•"/>
              <a:tabLst>
                <a:tab pos="415925" algn="l"/>
                <a:tab pos="416559" algn="l"/>
              </a:tabLst>
            </a:pPr>
            <a:r>
              <a:rPr dirty="0" sz="2000" spc="-10">
                <a:solidFill>
                  <a:srgbClr val="3A3838"/>
                </a:solidFill>
                <a:latin typeface="Arial"/>
                <a:cs typeface="Arial"/>
              </a:rPr>
              <a:t>Windbreaker,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Cardigan </a:t>
            </a:r>
            <a:r>
              <a:rPr dirty="0" sz="2000" spc="-15">
                <a:solidFill>
                  <a:srgbClr val="3A3838"/>
                </a:solidFill>
                <a:latin typeface="Arial"/>
                <a:cs typeface="Arial"/>
              </a:rPr>
              <a:t>Sweater,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or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Wooly-Pully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sweater may be worn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in lieu</a:t>
            </a:r>
            <a:r>
              <a:rPr dirty="0" sz="2000" spc="-19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of  SDB jacket, when</a:t>
            </a:r>
            <a:r>
              <a:rPr dirty="0" sz="2000" spc="-7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appropriate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08564" y="1437392"/>
            <a:ext cx="1314474" cy="4464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16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80594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Service Dress Blue (SDB) -</a:t>
            </a:r>
            <a:r>
              <a:rPr dirty="0" sz="4000" spc="20">
                <a:solidFill>
                  <a:srgbClr val="002F66"/>
                </a:solidFill>
              </a:rPr>
              <a:t> </a:t>
            </a:r>
            <a:r>
              <a:rPr dirty="0" sz="4000" spc="-25">
                <a:solidFill>
                  <a:srgbClr val="002F66"/>
                </a:solidFill>
              </a:rPr>
              <a:t>Women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9416" y="1553771"/>
            <a:ext cx="4778375" cy="185610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4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Same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as </a:t>
            </a: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men’s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SDB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 except:</a:t>
            </a:r>
            <a:endParaRPr sz="2800">
              <a:latin typeface="Arial"/>
              <a:cs typeface="Arial"/>
            </a:endParaRPr>
          </a:p>
          <a:p>
            <a:pPr lvl="1" marL="52324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522605" algn="l"/>
                <a:tab pos="523240" algn="l"/>
              </a:tabLst>
            </a:pP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Blue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skirt or</a:t>
            </a:r>
            <a:r>
              <a:rPr dirty="0" sz="2000" spc="-5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pants</a:t>
            </a:r>
            <a:endParaRPr sz="2000">
              <a:latin typeface="Arial"/>
              <a:cs typeface="Arial"/>
            </a:endParaRPr>
          </a:p>
          <a:p>
            <a:pPr lvl="1" marL="523240" indent="-228600">
              <a:lnSpc>
                <a:spcPct val="100000"/>
              </a:lnSpc>
              <a:spcBef>
                <a:spcPts val="250"/>
              </a:spcBef>
              <a:buChar char="•"/>
              <a:tabLst>
                <a:tab pos="522605" algn="l"/>
                <a:tab pos="523240" algn="l"/>
              </a:tabLst>
            </a:pP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Coast Guard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Blue </a:t>
            </a:r>
            <a:r>
              <a:rPr dirty="0" sz="2000" spc="-75">
                <a:solidFill>
                  <a:srgbClr val="3A3838"/>
                </a:solidFill>
                <a:latin typeface="Arial"/>
                <a:cs typeface="Arial"/>
              </a:rPr>
              <a:t>Tab</a:t>
            </a:r>
            <a:r>
              <a:rPr dirty="0" sz="2000" spc="-16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3A3838"/>
                </a:solidFill>
                <a:latin typeface="Arial"/>
                <a:cs typeface="Arial"/>
              </a:rPr>
              <a:t>Tie</a:t>
            </a:r>
            <a:endParaRPr sz="2000">
              <a:latin typeface="Arial"/>
              <a:cs typeface="Arial"/>
            </a:endParaRPr>
          </a:p>
          <a:p>
            <a:pPr lvl="1" marL="52324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522605" algn="l"/>
                <a:tab pos="523240" algn="l"/>
              </a:tabLst>
            </a:pP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Stockings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(plain) with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the</a:t>
            </a:r>
            <a:r>
              <a:rPr dirty="0" sz="2000" spc="-7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skirt</a:t>
            </a:r>
            <a:endParaRPr sz="2000">
              <a:latin typeface="Arial"/>
              <a:cs typeface="Arial"/>
            </a:endParaRPr>
          </a:p>
          <a:p>
            <a:pPr lvl="1" marL="52324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522605" algn="l"/>
                <a:tab pos="523240" algn="l"/>
              </a:tabLst>
            </a:pP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Black pumps with low</a:t>
            </a:r>
            <a:r>
              <a:rPr dirty="0" sz="2000" spc="-6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heels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53118" y="1447672"/>
            <a:ext cx="2479756" cy="4521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16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5610" y="6508393"/>
            <a:ext cx="270446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  <a:tabLst>
                <a:tab pos="2533015" algn="l"/>
              </a:tabLst>
            </a:pPr>
            <a:r>
              <a:rPr dirty="0" sz="1200" spc="-10">
                <a:solidFill>
                  <a:srgbClr val="C0C0C0"/>
                </a:solidFill>
                <a:latin typeface="Arial"/>
                <a:cs typeface="Arial"/>
              </a:rPr>
              <a:t>R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e</a:t>
            </a:r>
            <a:r>
              <a:rPr dirty="0" sz="1200" spc="-20">
                <a:solidFill>
                  <a:srgbClr val="C0C0C0"/>
                </a:solidFill>
                <a:latin typeface="Arial"/>
                <a:cs typeface="Arial"/>
              </a:rPr>
              <a:t>v</a:t>
            </a:r>
            <a:r>
              <a:rPr dirty="0" sz="1200" spc="-10">
                <a:solidFill>
                  <a:srgbClr val="C0C0C0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e</a:t>
            </a:r>
            <a:r>
              <a:rPr dirty="0" sz="1200" spc="-20">
                <a:solidFill>
                  <a:srgbClr val="C0C0C0"/>
                </a:solidFill>
                <a:latin typeface="Arial"/>
                <a:cs typeface="Arial"/>
              </a:rPr>
              <a:t>w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ed</a:t>
            </a:r>
            <a:r>
              <a:rPr dirty="0" sz="1200">
                <a:solidFill>
                  <a:srgbClr val="C0C0C0"/>
                </a:solidFill>
                <a:latin typeface="Arial"/>
                <a:cs typeface="Arial"/>
              </a:rPr>
              <a:t>,</a:t>
            </a:r>
            <a:r>
              <a:rPr dirty="0" sz="1200" spc="-1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C0C0C0"/>
                </a:solidFill>
                <a:latin typeface="Arial"/>
                <a:cs typeface="Arial"/>
              </a:rPr>
              <a:t>D</a:t>
            </a:r>
            <a:r>
              <a:rPr dirty="0" sz="1200">
                <a:solidFill>
                  <a:srgbClr val="C0C0C0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R-</a:t>
            </a:r>
            <a:r>
              <a:rPr dirty="0" sz="1200">
                <a:solidFill>
                  <a:srgbClr val="C0C0C0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C0C0C0"/>
                </a:solidFill>
                <a:latin typeface="Arial"/>
                <a:cs typeface="Arial"/>
              </a:rPr>
              <a:t>U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S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C</a:t>
            </a:r>
            <a:r>
              <a:rPr dirty="0" sz="1200">
                <a:solidFill>
                  <a:srgbClr val="C0C0C0"/>
                </a:solidFill>
                <a:latin typeface="Arial"/>
                <a:cs typeface="Arial"/>
              </a:rPr>
              <a:t>GA</a:t>
            </a:r>
            <a:r>
              <a:rPr dirty="0" sz="1200" spc="-10">
                <a:solidFill>
                  <a:srgbClr val="C0C0C0"/>
                </a:solidFill>
                <a:latin typeface="Arial"/>
                <a:cs typeface="Arial"/>
              </a:rPr>
              <a:t>U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X</a:t>
            </a:r>
            <a:r>
              <a:rPr dirty="0" sz="1200">
                <a:solidFill>
                  <a:srgbClr val="C0C0C0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3070" y="247316"/>
            <a:ext cx="11264057" cy="656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24916" y="1800880"/>
            <a:ext cx="762038" cy="349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29705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>
                <a:solidFill>
                  <a:srgbClr val="002F66"/>
                </a:solidFill>
              </a:rPr>
              <a:t>Tropical</a:t>
            </a:r>
            <a:r>
              <a:rPr dirty="0" sz="4000" spc="-4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Blue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9416" y="1603527"/>
            <a:ext cx="8178165" cy="4167504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86296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May be worn when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Service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Dress Blue 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not  required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Light blue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CG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 shirt, long or short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sleeve.</a:t>
            </a:r>
            <a:endParaRPr sz="2800">
              <a:latin typeface="Arial"/>
              <a:cs typeface="Arial"/>
            </a:endParaRPr>
          </a:p>
          <a:p>
            <a:pPr lvl="1" marL="416559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416559" algn="l"/>
              </a:tabLst>
            </a:pPr>
            <a:r>
              <a:rPr dirty="0" sz="2400" spc="-25">
                <a:solidFill>
                  <a:srgbClr val="3A3838"/>
                </a:solidFill>
                <a:latin typeface="Arial"/>
                <a:cs typeface="Arial"/>
              </a:rPr>
              <a:t>Tunic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overblouse, untucked, may be worn by</a:t>
            </a:r>
            <a:r>
              <a:rPr dirty="0" sz="2400" spc="9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women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Black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socks and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shoes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1050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Shoulder boards,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name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tags, ribbons, qualification  devices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241300" algn="l"/>
              </a:tabLst>
            </a:pPr>
            <a:r>
              <a:rPr dirty="0" sz="2800" spc="-30">
                <a:solidFill>
                  <a:srgbClr val="3A3838"/>
                </a:solidFill>
                <a:latin typeface="Arial"/>
                <a:cs typeface="Arial"/>
              </a:rPr>
              <a:t>V-neck </a:t>
            </a:r>
            <a:r>
              <a:rPr dirty="0" sz="2800" spc="-25">
                <a:solidFill>
                  <a:srgbClr val="3A3838"/>
                </a:solidFill>
                <a:latin typeface="Arial"/>
                <a:cs typeface="Arial"/>
              </a:rPr>
              <a:t>T-shirt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(</a:t>
            </a:r>
            <a:r>
              <a:rPr dirty="0" u="heavy" sz="2800" spc="-5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No </a:t>
            </a:r>
            <a:r>
              <a:rPr dirty="0" u="heavy" sz="280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crew neck</a:t>
            </a:r>
            <a:r>
              <a:rPr dirty="0" u="heavy" sz="2800" spc="-25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T-shirt</a:t>
            </a:r>
            <a:r>
              <a:rPr dirty="0" sz="2800" spc="-20">
                <a:solidFill>
                  <a:srgbClr val="3A3838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Garrison cap 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Combination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cap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(</a:t>
            </a:r>
            <a:r>
              <a:rPr dirty="0" u="heavy" sz="2800" spc="-5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No </a:t>
            </a:r>
            <a:r>
              <a:rPr dirty="0" u="heavy" sz="280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ball</a:t>
            </a:r>
            <a:r>
              <a:rPr dirty="0" u="heavy" sz="2800" spc="6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caps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416" y="6481257"/>
            <a:ext cx="1977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46422" y="6481257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01674" y="1135620"/>
            <a:ext cx="2435348" cy="5021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14636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55">
                <a:solidFill>
                  <a:srgbClr val="002F66"/>
                </a:solidFill>
              </a:rPr>
              <a:t>T</a:t>
            </a:r>
            <a:r>
              <a:rPr dirty="0" sz="4000" spc="-10">
                <a:solidFill>
                  <a:srgbClr val="002F66"/>
                </a:solidFill>
              </a:rPr>
              <a:t>o</a:t>
            </a:r>
            <a:r>
              <a:rPr dirty="0" sz="4000" spc="-10">
                <a:solidFill>
                  <a:srgbClr val="002F66"/>
                </a:solidFill>
              </a:rPr>
              <a:t>p</a:t>
            </a:r>
            <a:r>
              <a:rPr dirty="0" sz="4000" spc="-5">
                <a:solidFill>
                  <a:srgbClr val="002F66"/>
                </a:solidFill>
              </a:rPr>
              <a:t>i</a:t>
            </a:r>
            <a:r>
              <a:rPr dirty="0" sz="4000">
                <a:solidFill>
                  <a:srgbClr val="002F66"/>
                </a:solidFill>
              </a:rPr>
              <a:t>c</a:t>
            </a:r>
            <a:r>
              <a:rPr dirty="0" sz="4000" spc="-5">
                <a:solidFill>
                  <a:srgbClr val="002F66"/>
                </a:solidFill>
              </a:rPr>
              <a:t>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19065" y="6495693"/>
            <a:ext cx="13589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416" y="1519096"/>
            <a:ext cx="8234680" cy="3602354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Uniform</a:t>
            </a:r>
            <a:r>
              <a:rPr dirty="0" sz="2800" spc="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standards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Uniform Board 46</a:t>
            </a:r>
            <a:r>
              <a:rPr dirty="0" sz="2800" spc="3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changes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dirty="0" sz="2800" spc="-35">
                <a:solidFill>
                  <a:srgbClr val="3A3838"/>
                </a:solidFill>
                <a:latin typeface="Arial"/>
                <a:cs typeface="Arial"/>
              </a:rPr>
              <a:t>Types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of</a:t>
            </a:r>
            <a:r>
              <a:rPr dirty="0" sz="2800" spc="4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uniforms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Uniform</a:t>
            </a:r>
            <a:r>
              <a:rPr dirty="0" sz="2800" spc="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descriptions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Proper placement of ribbons,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name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tags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&amp;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devices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Grooming</a:t>
            </a:r>
            <a:r>
              <a:rPr dirty="0" sz="2800" spc="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standards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Where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procure your</a:t>
            </a:r>
            <a:r>
              <a:rPr dirty="0" sz="2800" spc="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uniforms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213" y="196329"/>
            <a:ext cx="11275545" cy="6661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12910" y="6481257"/>
            <a:ext cx="1977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6408" y="6481257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41186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Winter Dress</a:t>
            </a:r>
            <a:r>
              <a:rPr dirty="0" sz="4000" spc="-4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Blue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9416" y="1521231"/>
            <a:ext cx="8441055" cy="393382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dirty="0" sz="2400" spc="-10">
                <a:solidFill>
                  <a:srgbClr val="3A3838"/>
                </a:solidFill>
                <a:latin typeface="Arial"/>
                <a:cs typeface="Arial"/>
              </a:rPr>
              <a:t>Available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for wear between November 1 </a:t>
            </a:r>
            <a:r>
              <a:rPr dirty="0" sz="2400">
                <a:solidFill>
                  <a:srgbClr val="3A3838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March</a:t>
            </a:r>
            <a:r>
              <a:rPr dirty="0" sz="2400" spc="9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A3838"/>
                </a:solidFill>
                <a:latin typeface="Arial"/>
                <a:cs typeface="Arial"/>
              </a:rPr>
              <a:t>31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May be worn unless Service Dress Blue is more</a:t>
            </a:r>
            <a:r>
              <a:rPr dirty="0" sz="2400" spc="9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appropriate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Coast Guard blue winter shirt (long sleeve) and blue</a:t>
            </a:r>
            <a:r>
              <a:rPr dirty="0" sz="2400" spc="114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pants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Coast Guard blue</a:t>
            </a:r>
            <a:r>
              <a:rPr dirty="0" sz="2400" spc="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tie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Black shoe and</a:t>
            </a:r>
            <a:r>
              <a:rPr dirty="0" sz="2400" spc="3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socks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Metal collar devices, name tag, ribbons, qualification</a:t>
            </a:r>
            <a:r>
              <a:rPr dirty="0" sz="2400" spc="1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devices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Garrison or Combination</a:t>
            </a:r>
            <a:r>
              <a:rPr dirty="0" sz="2400" spc="3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cap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Approved</a:t>
            </a:r>
            <a:r>
              <a:rPr dirty="0" sz="2400" spc="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outerwear:</a:t>
            </a:r>
            <a:endParaRPr sz="2400">
              <a:latin typeface="Arial"/>
              <a:cs typeface="Arial"/>
            </a:endParaRPr>
          </a:p>
          <a:p>
            <a:pPr lvl="1" marL="415925" marR="19685" indent="-227965">
              <a:lnSpc>
                <a:spcPct val="80000"/>
              </a:lnSpc>
              <a:spcBef>
                <a:spcPts val="505"/>
              </a:spcBef>
              <a:buChar char="•"/>
              <a:tabLst>
                <a:tab pos="415925" algn="l"/>
                <a:tab pos="416559" algn="l"/>
              </a:tabLst>
            </a:pPr>
            <a:r>
              <a:rPr dirty="0" sz="2000" spc="-10">
                <a:solidFill>
                  <a:srgbClr val="3A3838"/>
                </a:solidFill>
                <a:latin typeface="Arial"/>
                <a:cs typeface="Arial"/>
              </a:rPr>
              <a:t>Windbreaker,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Bridge Coat, </a:t>
            </a:r>
            <a:r>
              <a:rPr dirty="0" sz="2000" spc="-10">
                <a:solidFill>
                  <a:srgbClr val="3A3838"/>
                </a:solidFill>
                <a:latin typeface="Arial"/>
                <a:cs typeface="Arial"/>
              </a:rPr>
              <a:t>Trench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Coat, Foul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Weather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Parka,</a:t>
            </a:r>
            <a:r>
              <a:rPr dirty="0" sz="2000" spc="-29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Cardigan  Sweater or </a:t>
            </a:r>
            <a:r>
              <a:rPr dirty="0" sz="2000" spc="-5">
                <a:solidFill>
                  <a:srgbClr val="3A3838"/>
                </a:solidFill>
                <a:latin typeface="Arial"/>
                <a:cs typeface="Arial"/>
              </a:rPr>
              <a:t>Wooly-Pully</a:t>
            </a:r>
            <a:r>
              <a:rPr dirty="0" sz="2000" spc="-5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A3838"/>
                </a:solidFill>
                <a:latin typeface="Arial"/>
                <a:cs typeface="Arial"/>
              </a:rPr>
              <a:t>sweater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416" y="6481257"/>
            <a:ext cx="1977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46422" y="6481257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05067" y="1082567"/>
            <a:ext cx="2328055" cy="5013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949" y="88899"/>
            <a:ext cx="11341098" cy="676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12910" y="6481257"/>
            <a:ext cx="1977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6408" y="6481257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76485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Operational Dress Uniform</a:t>
            </a:r>
            <a:r>
              <a:rPr dirty="0" sz="4000" spc="3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(ODU)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07" y="1603527"/>
            <a:ext cx="11099165" cy="313753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87820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Worn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where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any form 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Dress Uniform 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not required (or more  appropriate) 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while</a:t>
            </a:r>
            <a:r>
              <a:rPr dirty="0" sz="2800" spc="3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commuting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Auxiliarists working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directly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USCG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units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must wear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untucked  version 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ODU,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unless otherwise</a:t>
            </a:r>
            <a:r>
              <a:rPr dirty="0" sz="2800" spc="3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directed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Sleeves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shall not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rolled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up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except as authorized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</a:t>
            </a:r>
            <a:r>
              <a:rPr dirty="0" sz="2800" spc="4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ODU</a:t>
            </a:r>
            <a:endParaRPr sz="2800">
              <a:latin typeface="Arial"/>
              <a:cs typeface="Arial"/>
            </a:endParaRPr>
          </a:p>
          <a:p>
            <a:pPr marL="241300" marR="454659" indent="-228600">
              <a:lnSpc>
                <a:spcPts val="3030"/>
              </a:lnSpc>
              <a:spcBef>
                <a:spcPts val="103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Rolled up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sleeves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must be worn in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prescribed accordion style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only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cuff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showing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76485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Operational Dress Uniform</a:t>
            </a:r>
            <a:r>
              <a:rPr dirty="0" sz="4000" spc="3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(ODU)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16" y="1603527"/>
            <a:ext cx="11165205" cy="326707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14351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Boots,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high top, lace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up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most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occasions, but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boat  shoe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an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authorized option for Auxiliarists, regardless 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type</a:t>
            </a:r>
            <a:r>
              <a:rPr dirty="0" sz="2800" spc="-14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of 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ODU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that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being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(regular or hot</a:t>
            </a:r>
            <a:r>
              <a:rPr dirty="0" sz="2800" spc="6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weather)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980"/>
              </a:spcBef>
              <a:buChar char="•"/>
              <a:tabLst>
                <a:tab pos="241300" algn="l"/>
              </a:tabLst>
            </a:pP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ODU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trousers are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bloused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boots.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un-  bloused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boat shoes, only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when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conducting vessel safety checks,  underway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 an Auxiliary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operational </a:t>
            </a:r>
            <a:r>
              <a:rPr dirty="0" sz="2800" spc="-25">
                <a:solidFill>
                  <a:srgbClr val="3A3838"/>
                </a:solidFill>
                <a:latin typeface="Arial"/>
                <a:cs typeface="Arial"/>
              </a:rPr>
              <a:t>facility,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commuting to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from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point 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Auxiliary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patrol or safety check </a:t>
            </a:r>
            <a:r>
              <a:rPr dirty="0" sz="2800" spc="-25">
                <a:solidFill>
                  <a:srgbClr val="3A3838"/>
                </a:solidFill>
                <a:latin typeface="Arial"/>
                <a:cs typeface="Arial"/>
              </a:rPr>
              <a:t>activity,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specifically  authorized by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 Coast Guard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order issuing</a:t>
            </a:r>
            <a:r>
              <a:rPr dirty="0" sz="2800" spc="4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3A3838"/>
                </a:solidFill>
                <a:latin typeface="Arial"/>
                <a:cs typeface="Arial"/>
              </a:rPr>
              <a:t>authority.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76485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Operational Dress Uniform</a:t>
            </a:r>
            <a:r>
              <a:rPr dirty="0" sz="4000" spc="3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(ODU)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07" y="1603527"/>
            <a:ext cx="10746105" cy="224282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Sew-on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cloth nametapes,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USCG </a:t>
            </a:r>
            <a:r>
              <a:rPr dirty="0" sz="2800" spc="-50">
                <a:solidFill>
                  <a:srgbClr val="3A3838"/>
                </a:solidFill>
                <a:latin typeface="Arial"/>
                <a:cs typeface="Arial"/>
              </a:rPr>
              <a:t>AUXILIARY,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devices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must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be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full width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</a:t>
            </a:r>
            <a:r>
              <a:rPr dirty="0" sz="2800" spc="1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pocket</a:t>
            </a:r>
            <a:endParaRPr sz="2800">
              <a:latin typeface="Arial"/>
              <a:cs typeface="Arial"/>
            </a:endParaRPr>
          </a:p>
          <a:p>
            <a:pPr marL="241300" marR="28575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Sew-on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</a:t>
            </a:r>
            <a:r>
              <a:rPr dirty="0" sz="2800" spc="-30">
                <a:solidFill>
                  <a:srgbClr val="3A3838"/>
                </a:solidFill>
                <a:latin typeface="Arial"/>
                <a:cs typeface="Arial"/>
              </a:rPr>
              <a:t>Velcro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cloth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member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officer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collar devices are worn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black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“A”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for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officer</a:t>
            </a:r>
            <a:r>
              <a:rPr dirty="0" sz="2800" spc="1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devices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935" algn="l"/>
              </a:tabLst>
            </a:pPr>
            <a:r>
              <a:rPr dirty="0" sz="2800" spc="-20">
                <a:solidFill>
                  <a:srgbClr val="3A3838"/>
                </a:solidFill>
                <a:latin typeface="Arial"/>
                <a:cs typeface="Arial"/>
              </a:rPr>
              <a:t>Embroidery,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plastic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name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tags, 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metal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devices are</a:t>
            </a:r>
            <a:r>
              <a:rPr dirty="0" sz="2800" spc="5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prohibited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76485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Operational Dress Uniform</a:t>
            </a:r>
            <a:r>
              <a:rPr dirty="0" sz="4000" spc="3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(ODU)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06" y="1603527"/>
            <a:ext cx="10727690" cy="352107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105219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dark blue crew neck tee-shirt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USCG </a:t>
            </a: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AUXILIARY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embroidered or screen printed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front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left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chest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</a:t>
            </a:r>
            <a:r>
              <a:rPr dirty="0" sz="2800" spc="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worn</a:t>
            </a:r>
            <a:endParaRPr sz="2800">
              <a:latin typeface="Arial"/>
              <a:cs typeface="Arial"/>
            </a:endParaRPr>
          </a:p>
          <a:p>
            <a:pPr marL="241300" marR="596900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Belt 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black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web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belt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subdued open-faced buckle or basic  riggers belt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994"/>
              </a:spcBef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USCG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Auxiliary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ball cap, or </a:t>
            </a:r>
            <a:r>
              <a:rPr dirty="0" sz="2800" spc="-25">
                <a:solidFill>
                  <a:srgbClr val="3A3838"/>
                </a:solidFill>
                <a:latin typeface="Arial"/>
                <a:cs typeface="Arial"/>
              </a:rPr>
              <a:t>Tilley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hat obtained from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appropriate  source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may be worn with the</a:t>
            </a:r>
            <a:r>
              <a:rPr dirty="0" sz="2800" spc="5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ODU</a:t>
            </a:r>
            <a:endParaRPr sz="2800">
              <a:latin typeface="Arial"/>
              <a:cs typeface="Arial"/>
            </a:endParaRPr>
          </a:p>
          <a:p>
            <a:pPr marL="241300" marR="19050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935" algn="l"/>
              </a:tabLst>
            </a:pPr>
            <a:r>
              <a:rPr dirty="0" sz="2800" spc="-20">
                <a:solidFill>
                  <a:srgbClr val="3A3838"/>
                </a:solidFill>
                <a:latin typeface="Arial"/>
                <a:cs typeface="Arial"/>
              </a:rPr>
              <a:t>Tucked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version 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ODU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authorized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Auxiliary wear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until no  longer</a:t>
            </a:r>
            <a:r>
              <a:rPr dirty="0" sz="2800" spc="1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serviceable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75533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ODU Member and </a:t>
            </a:r>
            <a:r>
              <a:rPr dirty="0" sz="4000" spc="-15">
                <a:solidFill>
                  <a:srgbClr val="002F66"/>
                </a:solidFill>
              </a:rPr>
              <a:t>Office</a:t>
            </a:r>
            <a:r>
              <a:rPr dirty="0" sz="4000" spc="5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98237" y="1646522"/>
            <a:ext cx="10879441" cy="4417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0134" y="1660811"/>
            <a:ext cx="2546239" cy="3497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36633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ODU</a:t>
            </a:r>
            <a:r>
              <a:rPr dirty="0" sz="4000" spc="-7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Outerwear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561527" y="1627187"/>
            <a:ext cx="2764586" cy="3684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52637" y="5335541"/>
            <a:ext cx="3237230" cy="8432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2100" spc="-165" b="1">
                <a:solidFill>
                  <a:srgbClr val="002F66"/>
                </a:solidFill>
                <a:latin typeface="Arial"/>
                <a:cs typeface="Arial"/>
              </a:rPr>
              <a:t>Foul </a:t>
            </a:r>
            <a:r>
              <a:rPr dirty="0" sz="2100" spc="-85" b="1">
                <a:solidFill>
                  <a:srgbClr val="002F66"/>
                </a:solidFill>
                <a:latin typeface="Arial"/>
                <a:cs typeface="Arial"/>
              </a:rPr>
              <a:t>Weather </a:t>
            </a:r>
            <a:r>
              <a:rPr dirty="0" sz="2100" spc="-155" b="1">
                <a:solidFill>
                  <a:srgbClr val="002F66"/>
                </a:solidFill>
                <a:latin typeface="Arial"/>
                <a:cs typeface="Arial"/>
              </a:rPr>
              <a:t>Parka </a:t>
            </a:r>
            <a:r>
              <a:rPr dirty="0" sz="2100" spc="-20" b="1">
                <a:solidFill>
                  <a:srgbClr val="002F66"/>
                </a:solidFill>
                <a:latin typeface="Arial"/>
                <a:cs typeface="Arial"/>
              </a:rPr>
              <a:t>II</a:t>
            </a:r>
            <a:r>
              <a:rPr dirty="0" sz="2100" spc="-95" b="1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100" spc="-140" b="1">
                <a:solidFill>
                  <a:srgbClr val="002F66"/>
                </a:solidFill>
                <a:latin typeface="Arial"/>
                <a:cs typeface="Arial"/>
              </a:rPr>
              <a:t>(FWP)</a:t>
            </a:r>
            <a:endParaRPr sz="2100">
              <a:latin typeface="Arial"/>
              <a:cs typeface="Arial"/>
            </a:endParaRPr>
          </a:p>
          <a:p>
            <a:pPr marL="74930" marR="5080" indent="-62865">
              <a:lnSpc>
                <a:spcPct val="100000"/>
              </a:lnSpc>
              <a:spcBef>
                <a:spcPts val="45"/>
              </a:spcBef>
            </a:pPr>
            <a:r>
              <a:rPr dirty="0" sz="1600" spc="-90">
                <a:solidFill>
                  <a:srgbClr val="002F66"/>
                </a:solidFill>
                <a:latin typeface="Trebuchet MS"/>
                <a:cs typeface="Trebuchet MS"/>
              </a:rPr>
              <a:t>(note:</a:t>
            </a:r>
            <a:r>
              <a:rPr dirty="0" sz="1600" spc="-114">
                <a:solidFill>
                  <a:srgbClr val="002F66"/>
                </a:solidFill>
                <a:latin typeface="Trebuchet MS"/>
                <a:cs typeface="Trebuchet MS"/>
              </a:rPr>
              <a:t> </a:t>
            </a:r>
            <a:r>
              <a:rPr dirty="0" sz="1600" spc="-70">
                <a:solidFill>
                  <a:srgbClr val="002F66"/>
                </a:solidFill>
                <a:latin typeface="Trebuchet MS"/>
                <a:cs typeface="Trebuchet MS"/>
              </a:rPr>
              <a:t>the</a:t>
            </a:r>
            <a:r>
              <a:rPr dirty="0" sz="1600" spc="-125">
                <a:solidFill>
                  <a:srgbClr val="002F66"/>
                </a:solidFill>
                <a:latin typeface="Trebuchet MS"/>
                <a:cs typeface="Trebuchet MS"/>
              </a:rPr>
              <a:t> </a:t>
            </a:r>
            <a:r>
              <a:rPr dirty="0" sz="1600" spc="-100">
                <a:solidFill>
                  <a:srgbClr val="002F66"/>
                </a:solidFill>
                <a:latin typeface="Trebuchet MS"/>
                <a:cs typeface="Trebuchet MS"/>
              </a:rPr>
              <a:t>fleece</a:t>
            </a:r>
            <a:r>
              <a:rPr dirty="0" sz="1600" spc="-105">
                <a:solidFill>
                  <a:srgbClr val="002F66"/>
                </a:solidFill>
                <a:latin typeface="Trebuchet MS"/>
                <a:cs typeface="Trebuchet MS"/>
              </a:rPr>
              <a:t> </a:t>
            </a:r>
            <a:r>
              <a:rPr dirty="0" sz="1600" spc="-45">
                <a:solidFill>
                  <a:srgbClr val="002F66"/>
                </a:solidFill>
                <a:latin typeface="Trebuchet MS"/>
                <a:cs typeface="Trebuchet MS"/>
              </a:rPr>
              <a:t>FWP</a:t>
            </a:r>
            <a:r>
              <a:rPr dirty="0" sz="1600" spc="-114">
                <a:solidFill>
                  <a:srgbClr val="002F66"/>
                </a:solidFill>
                <a:latin typeface="Trebuchet MS"/>
                <a:cs typeface="Trebuchet MS"/>
              </a:rPr>
              <a:t> </a:t>
            </a:r>
            <a:r>
              <a:rPr dirty="0" sz="1600" spc="-75">
                <a:solidFill>
                  <a:srgbClr val="002F66"/>
                </a:solidFill>
                <a:latin typeface="Trebuchet MS"/>
                <a:cs typeface="Trebuchet MS"/>
              </a:rPr>
              <a:t>liner</a:t>
            </a:r>
            <a:r>
              <a:rPr dirty="0" sz="1600" spc="-130">
                <a:solidFill>
                  <a:srgbClr val="002F66"/>
                </a:solidFill>
                <a:latin typeface="Trebuchet MS"/>
                <a:cs typeface="Trebuchet MS"/>
              </a:rPr>
              <a:t> </a:t>
            </a:r>
            <a:r>
              <a:rPr dirty="0" sz="1600" spc="-55">
                <a:solidFill>
                  <a:srgbClr val="002F66"/>
                </a:solidFill>
                <a:latin typeface="Trebuchet MS"/>
                <a:cs typeface="Trebuchet MS"/>
              </a:rPr>
              <a:t>is</a:t>
            </a:r>
            <a:r>
              <a:rPr dirty="0" sz="1600" spc="-135">
                <a:solidFill>
                  <a:srgbClr val="002F66"/>
                </a:solidFill>
                <a:latin typeface="Trebuchet MS"/>
                <a:cs typeface="Trebuchet MS"/>
              </a:rPr>
              <a:t> </a:t>
            </a:r>
            <a:r>
              <a:rPr dirty="0" sz="1600" spc="-30">
                <a:solidFill>
                  <a:srgbClr val="002F66"/>
                </a:solidFill>
                <a:latin typeface="Trebuchet MS"/>
                <a:cs typeface="Trebuchet MS"/>
              </a:rPr>
              <a:t>no</a:t>
            </a:r>
            <a:r>
              <a:rPr dirty="0" sz="1600" spc="-114">
                <a:solidFill>
                  <a:srgbClr val="002F66"/>
                </a:solidFill>
                <a:latin typeface="Trebuchet MS"/>
                <a:cs typeface="Trebuchet MS"/>
              </a:rPr>
              <a:t> </a:t>
            </a:r>
            <a:r>
              <a:rPr dirty="0" sz="1600" spc="-65">
                <a:solidFill>
                  <a:srgbClr val="002F66"/>
                </a:solidFill>
                <a:latin typeface="Trebuchet MS"/>
                <a:cs typeface="Trebuchet MS"/>
              </a:rPr>
              <a:t>longer  </a:t>
            </a:r>
            <a:r>
              <a:rPr dirty="0" sz="1600" spc="-75">
                <a:solidFill>
                  <a:srgbClr val="002F66"/>
                </a:solidFill>
                <a:latin typeface="Trebuchet MS"/>
                <a:cs typeface="Trebuchet MS"/>
              </a:rPr>
              <a:t>authorized </a:t>
            </a:r>
            <a:r>
              <a:rPr dirty="0" sz="1600" spc="-50">
                <a:solidFill>
                  <a:srgbClr val="002F66"/>
                </a:solidFill>
                <a:latin typeface="Trebuchet MS"/>
                <a:cs typeface="Trebuchet MS"/>
              </a:rPr>
              <a:t>as </a:t>
            </a:r>
            <a:r>
              <a:rPr dirty="0" sz="1600" spc="-65">
                <a:solidFill>
                  <a:srgbClr val="002F66"/>
                </a:solidFill>
                <a:latin typeface="Trebuchet MS"/>
                <a:cs typeface="Trebuchet MS"/>
              </a:rPr>
              <a:t>stand alone</a:t>
            </a:r>
            <a:r>
              <a:rPr dirty="0" sz="1600" spc="-320">
                <a:solidFill>
                  <a:srgbClr val="002F66"/>
                </a:solidFill>
                <a:latin typeface="Trebuchet MS"/>
                <a:cs typeface="Trebuchet MS"/>
              </a:rPr>
              <a:t> </a:t>
            </a:r>
            <a:r>
              <a:rPr dirty="0" sz="1600" spc="-75">
                <a:solidFill>
                  <a:srgbClr val="002F66"/>
                </a:solidFill>
                <a:latin typeface="Trebuchet MS"/>
                <a:cs typeface="Trebuchet MS"/>
              </a:rPr>
              <a:t>outerwear)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6409523" y="5335462"/>
            <a:ext cx="3383279" cy="678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59690">
              <a:lnSpc>
                <a:spcPct val="100000"/>
              </a:lnSpc>
              <a:spcBef>
                <a:spcPts val="135"/>
              </a:spcBef>
            </a:pPr>
            <a:r>
              <a:rPr dirty="0" sz="2100" spc="-165" b="1">
                <a:solidFill>
                  <a:srgbClr val="002F66"/>
                </a:solidFill>
                <a:latin typeface="Arial"/>
                <a:cs typeface="Arial"/>
              </a:rPr>
              <a:t>ODU </a:t>
            </a:r>
            <a:r>
              <a:rPr dirty="0" sz="2100" spc="-55" b="1">
                <a:solidFill>
                  <a:srgbClr val="002F66"/>
                </a:solidFill>
                <a:latin typeface="Arial"/>
                <a:cs typeface="Arial"/>
              </a:rPr>
              <a:t>Utility</a:t>
            </a:r>
            <a:r>
              <a:rPr dirty="0" sz="2100" spc="-80" b="1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100" spc="-190" b="1">
                <a:solidFill>
                  <a:srgbClr val="002F66"/>
                </a:solidFill>
                <a:latin typeface="Arial"/>
                <a:cs typeface="Arial"/>
              </a:rPr>
              <a:t>Jacket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2100" spc="-70">
                <a:solidFill>
                  <a:srgbClr val="002F66"/>
                </a:solidFill>
                <a:latin typeface="Trebuchet MS"/>
                <a:cs typeface="Trebuchet MS"/>
              </a:rPr>
              <a:t>(enhanced </a:t>
            </a:r>
            <a:r>
              <a:rPr dirty="0" sz="2100" spc="-75">
                <a:solidFill>
                  <a:srgbClr val="002F66"/>
                </a:solidFill>
                <a:latin typeface="Trebuchet MS"/>
                <a:cs typeface="Trebuchet MS"/>
              </a:rPr>
              <a:t>Foul </a:t>
            </a:r>
            <a:r>
              <a:rPr dirty="0" sz="2100" spc="-65">
                <a:solidFill>
                  <a:srgbClr val="002F66"/>
                </a:solidFill>
                <a:latin typeface="Trebuchet MS"/>
                <a:cs typeface="Trebuchet MS"/>
              </a:rPr>
              <a:t>Weather</a:t>
            </a:r>
            <a:r>
              <a:rPr dirty="0" sz="2100" spc="-395">
                <a:solidFill>
                  <a:srgbClr val="002F66"/>
                </a:solidFill>
                <a:latin typeface="Trebuchet MS"/>
                <a:cs typeface="Trebuchet MS"/>
              </a:rPr>
              <a:t> </a:t>
            </a:r>
            <a:r>
              <a:rPr dirty="0" sz="2100" spc="-95">
                <a:solidFill>
                  <a:srgbClr val="002F66"/>
                </a:solidFill>
                <a:latin typeface="Trebuchet MS"/>
                <a:cs typeface="Trebuchet MS"/>
              </a:rPr>
              <a:t>liner)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64801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Foul </a:t>
            </a:r>
            <a:r>
              <a:rPr dirty="0" sz="4000" spc="-20">
                <a:solidFill>
                  <a:srgbClr val="002F66"/>
                </a:solidFill>
              </a:rPr>
              <a:t>Weather </a:t>
            </a:r>
            <a:r>
              <a:rPr dirty="0" sz="4000" spc="-5">
                <a:solidFill>
                  <a:srgbClr val="002F66"/>
                </a:solidFill>
              </a:rPr>
              <a:t>Parka</a:t>
            </a:r>
            <a:r>
              <a:rPr dirty="0" sz="4000" spc="4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9399" y="1603527"/>
            <a:ext cx="10925810" cy="224282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Foul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Weather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Parka (FWPII)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fabric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office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device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a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mandatory  uniform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item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parka</a:t>
            </a:r>
            <a:r>
              <a:rPr dirty="0" sz="2800" spc="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shell.</a:t>
            </a:r>
            <a:endParaRPr sz="2800">
              <a:latin typeface="Arial"/>
              <a:cs typeface="Arial"/>
            </a:endParaRPr>
          </a:p>
          <a:p>
            <a:pPr marL="241300" marR="225425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device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required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 the Parka Liner/ODU Utility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Jacket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when  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stand alone, exterior</a:t>
            </a:r>
            <a:r>
              <a:rPr dirty="0" sz="2800" spc="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garment.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300" algn="l"/>
              </a:tabLst>
            </a:pP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Wear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metal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office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insignia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not</a:t>
            </a:r>
            <a:r>
              <a:rPr dirty="0" sz="2800" spc="3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authorized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5750" y="4343400"/>
            <a:ext cx="1139571" cy="1569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65162" y="4343403"/>
            <a:ext cx="1074775" cy="1564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31243" y="4343400"/>
            <a:ext cx="1170898" cy="156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25050" y="4343405"/>
            <a:ext cx="1013480" cy="1568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" y="1515287"/>
            <a:ext cx="3344545" cy="4502150"/>
          </a:xfrm>
          <a:custGeom>
            <a:avLst/>
            <a:gdLst/>
            <a:ahLst/>
            <a:cxnLst/>
            <a:rect l="l" t="t" r="r" b="b"/>
            <a:pathLst>
              <a:path w="3344545" h="4502150">
                <a:moveTo>
                  <a:pt x="0" y="0"/>
                </a:moveTo>
                <a:lnTo>
                  <a:pt x="3344087" y="0"/>
                </a:lnTo>
                <a:lnTo>
                  <a:pt x="3344087" y="4501603"/>
                </a:lnTo>
                <a:lnTo>
                  <a:pt x="0" y="450160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2F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42576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Uniform</a:t>
            </a:r>
            <a:r>
              <a:rPr dirty="0" sz="4000" spc="-3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Standards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334738" y="2533840"/>
            <a:ext cx="6333490" cy="79883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 marR="5080">
              <a:lnSpc>
                <a:spcPts val="2890"/>
              </a:lnSpc>
              <a:spcBef>
                <a:spcPts val="450"/>
              </a:spcBef>
            </a:pPr>
            <a:r>
              <a:rPr dirty="0" sz="2650" i="1">
                <a:solidFill>
                  <a:srgbClr val="002F66"/>
                </a:solidFill>
                <a:latin typeface="Arial"/>
                <a:cs typeface="Arial"/>
              </a:rPr>
              <a:t>The word </a:t>
            </a:r>
            <a:r>
              <a:rPr dirty="0" sz="2650" i="1">
                <a:solidFill>
                  <a:srgbClr val="EB3A45"/>
                </a:solidFill>
                <a:latin typeface="Arial"/>
                <a:cs typeface="Arial"/>
              </a:rPr>
              <a:t>uniform </a:t>
            </a:r>
            <a:r>
              <a:rPr dirty="0" sz="2650" i="1">
                <a:solidFill>
                  <a:srgbClr val="002F66"/>
                </a:solidFill>
                <a:latin typeface="Arial"/>
                <a:cs typeface="Arial"/>
              </a:rPr>
              <a:t>implies consistency </a:t>
            </a:r>
            <a:r>
              <a:rPr dirty="0" sz="2650" spc="-5" i="1">
                <a:solidFill>
                  <a:srgbClr val="002F66"/>
                </a:solidFill>
                <a:latin typeface="Arial"/>
                <a:cs typeface="Arial"/>
              </a:rPr>
              <a:t>and  </a:t>
            </a:r>
            <a:r>
              <a:rPr dirty="0" sz="2650" i="1">
                <a:solidFill>
                  <a:srgbClr val="002F66"/>
                </a:solidFill>
                <a:latin typeface="Arial"/>
                <a:cs typeface="Arial"/>
              </a:rPr>
              <a:t>conformance </a:t>
            </a:r>
            <a:r>
              <a:rPr dirty="0" sz="2650" spc="5" i="1">
                <a:solidFill>
                  <a:srgbClr val="002F66"/>
                </a:solidFill>
                <a:latin typeface="Arial"/>
                <a:cs typeface="Arial"/>
              </a:rPr>
              <a:t>to </a:t>
            </a:r>
            <a:r>
              <a:rPr dirty="0" sz="2650" i="1">
                <a:solidFill>
                  <a:srgbClr val="002F66"/>
                </a:solidFill>
                <a:latin typeface="Arial"/>
                <a:cs typeface="Arial"/>
              </a:rPr>
              <a:t>certain</a:t>
            </a:r>
            <a:r>
              <a:rPr dirty="0" sz="2650" spc="65" i="1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650" i="1">
                <a:solidFill>
                  <a:srgbClr val="002F66"/>
                </a:solidFill>
                <a:latin typeface="Arial"/>
                <a:cs typeface="Arial"/>
              </a:rPr>
              <a:t>standards.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9929" y="3657027"/>
            <a:ext cx="3889375" cy="759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Auxiliary Manual COMDTINST</a:t>
            </a:r>
            <a:r>
              <a:rPr dirty="0" sz="16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M16790.1G</a:t>
            </a:r>
            <a:endParaRPr sz="1600">
              <a:latin typeface="Arial"/>
              <a:cs typeface="Arial"/>
            </a:endParaRPr>
          </a:p>
          <a:p>
            <a:pPr marL="1594485">
              <a:lnSpc>
                <a:spcPct val="100000"/>
              </a:lnSpc>
            </a:pP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Chapter 10 – Section</a:t>
            </a:r>
            <a:r>
              <a:rPr dirty="0" sz="16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C.3</a:t>
            </a:r>
            <a:endParaRPr sz="16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25"/>
              </a:spcBef>
            </a:pPr>
            <a:r>
              <a:rPr dirty="0" sz="1600" spc="20">
                <a:solidFill>
                  <a:srgbClr val="808080"/>
                </a:solidFill>
                <a:latin typeface="Arial"/>
                <a:cs typeface="Arial"/>
              </a:rPr>
              <a:t>“Uniformity 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Grooming and</a:t>
            </a:r>
            <a:r>
              <a:rPr dirty="0" sz="1600" spc="-10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20">
                <a:solidFill>
                  <a:srgbClr val="808080"/>
                </a:solidFill>
                <a:latin typeface="Arial"/>
                <a:cs typeface="Arial"/>
              </a:rPr>
              <a:t>Appearance”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796" y="1697069"/>
            <a:ext cx="2709150" cy="4193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619065" y="6495693"/>
            <a:ext cx="13589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60661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Dinner </a:t>
            </a:r>
            <a:r>
              <a:rPr dirty="0" sz="4000" spc="-5">
                <a:solidFill>
                  <a:srgbClr val="002F66"/>
                </a:solidFill>
              </a:rPr>
              <a:t>Dress Blue</a:t>
            </a:r>
            <a:r>
              <a:rPr dirty="0" sz="400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874920" y="1418012"/>
            <a:ext cx="2446820" cy="4928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60661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Dinner </a:t>
            </a:r>
            <a:r>
              <a:rPr dirty="0" sz="4000" spc="-5">
                <a:solidFill>
                  <a:srgbClr val="002F66"/>
                </a:solidFill>
              </a:rPr>
              <a:t>Dress Blue</a:t>
            </a:r>
            <a:r>
              <a:rPr dirty="0" sz="400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16" y="1603527"/>
            <a:ext cx="10743565" cy="364744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49149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Dinner Dress Blue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may 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prescribed 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for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formal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evening</a:t>
            </a:r>
            <a:r>
              <a:rPr dirty="0" sz="2800" spc="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occasions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300" algn="l"/>
                <a:tab pos="869505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Uniform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components are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same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as Service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Dress Blue,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but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 white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 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plain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black bow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tie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(not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to</a:t>
            </a:r>
            <a:r>
              <a:rPr dirty="0" sz="2800" spc="10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exceed</a:t>
            </a:r>
            <a:r>
              <a:rPr dirty="0" sz="2800" spc="1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2¼	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inches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in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vertical</a:t>
            </a: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width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Miniature medals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devices are</a:t>
            </a:r>
            <a:r>
              <a:rPr dirty="0" sz="2800" spc="4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worn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Name tag 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not</a:t>
            </a:r>
            <a:r>
              <a:rPr dirty="0" sz="2800" spc="3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worn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Combination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cap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</a:t>
            </a:r>
            <a:r>
              <a:rPr dirty="0" sz="2800" spc="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worn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76752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Dinner </a:t>
            </a:r>
            <a:r>
              <a:rPr dirty="0" sz="4000" spc="-5">
                <a:solidFill>
                  <a:srgbClr val="002F66"/>
                </a:solidFill>
              </a:rPr>
              <a:t>Dress Blue Jacket</a:t>
            </a:r>
            <a:r>
              <a:rPr dirty="0" sz="4000" spc="2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902898" y="1461236"/>
            <a:ext cx="2367242" cy="4763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76752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Dinner </a:t>
            </a:r>
            <a:r>
              <a:rPr dirty="0" sz="4000" spc="-5">
                <a:solidFill>
                  <a:srgbClr val="002F66"/>
                </a:solidFill>
              </a:rPr>
              <a:t>Dress Blue Jacket</a:t>
            </a:r>
            <a:r>
              <a:rPr dirty="0" sz="4000" spc="2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16" y="1603527"/>
            <a:ext cx="10866755" cy="416052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Dinner Dress Blue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Jacket uniform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may 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prescribed and worn 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formal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evening</a:t>
            </a:r>
            <a:r>
              <a:rPr dirty="0" sz="2800" spc="1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occasions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jacket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standard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Coast Guard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(Navy)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Blue Mess</a:t>
            </a:r>
            <a:r>
              <a:rPr dirty="0" sz="2800" spc="9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jacket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Sleeve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lacing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sleeve shield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</a:t>
            </a:r>
            <a:r>
              <a:rPr dirty="0" sz="2800" spc="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worn</a:t>
            </a:r>
            <a:endParaRPr sz="2800">
              <a:latin typeface="Arial"/>
              <a:cs typeface="Arial"/>
            </a:endParaRPr>
          </a:p>
          <a:p>
            <a:pPr marL="241300" marR="176530" indent="-228600">
              <a:lnSpc>
                <a:spcPts val="3030"/>
              </a:lnSpc>
              <a:spcBef>
                <a:spcPts val="104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three gold buttons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down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each forepart are replaced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three  large silver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Coast Guard Auxiliary</a:t>
            </a:r>
            <a:r>
              <a:rPr dirty="0" sz="2800" spc="-1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buttons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silver chain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medium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size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Auxiliary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buttons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each end</a:t>
            </a:r>
            <a:r>
              <a:rPr dirty="0" sz="2800" spc="-229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close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jacket at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button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holes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Combination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cap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</a:t>
            </a:r>
            <a:r>
              <a:rPr dirty="0" sz="2800" spc="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worn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381482"/>
            <a:ext cx="71647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002F66"/>
                </a:solidFill>
              </a:rPr>
              <a:t>Dinner Dress White Jacket</a:t>
            </a:r>
            <a:r>
              <a:rPr dirty="0" sz="3600" spc="-15">
                <a:solidFill>
                  <a:srgbClr val="002F66"/>
                </a:solidFill>
              </a:rPr>
              <a:t> </a:t>
            </a:r>
            <a:r>
              <a:rPr dirty="0" sz="3600" spc="-5">
                <a:solidFill>
                  <a:srgbClr val="002F66"/>
                </a:solidFill>
              </a:rPr>
              <a:t>Uniform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792471" y="1139878"/>
            <a:ext cx="2539826" cy="5183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79584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Dinner </a:t>
            </a:r>
            <a:r>
              <a:rPr dirty="0" sz="4000" spc="-5">
                <a:solidFill>
                  <a:srgbClr val="002F66"/>
                </a:solidFill>
              </a:rPr>
              <a:t>Dress White Jacket</a:t>
            </a:r>
            <a:r>
              <a:rPr dirty="0" sz="4000" spc="4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399" y="1603527"/>
            <a:ext cx="11068050" cy="415988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952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Dinner Dress White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Jacket uniform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may 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prescribed and worn 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formal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evening</a:t>
            </a:r>
            <a:r>
              <a:rPr dirty="0" sz="2800" spc="1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occasions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jacket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standard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Coast Guard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(Navy)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White Mess</a:t>
            </a:r>
            <a:r>
              <a:rPr dirty="0" sz="2800" spc="9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jacket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Hard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shoulder boards are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on the</a:t>
            </a:r>
            <a:r>
              <a:rPr dirty="0" sz="2800" spc="6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jacket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two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gold buttons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down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each forepart are replaced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two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large  silver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Coast Guard Auxiliary</a:t>
            </a:r>
            <a:r>
              <a:rPr dirty="0" sz="2800" spc="-1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buttons</a:t>
            </a:r>
            <a:endParaRPr sz="2800">
              <a:latin typeface="Arial"/>
              <a:cs typeface="Arial"/>
            </a:endParaRPr>
          </a:p>
          <a:p>
            <a:pPr marL="241300" marR="207010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silver chain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medium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size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Auxiliary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buttons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each end</a:t>
            </a:r>
            <a:r>
              <a:rPr dirty="0" sz="2800" spc="-229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close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jacket at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button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holes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Combination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cap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</a:t>
            </a:r>
            <a:r>
              <a:rPr dirty="0" sz="2800" spc="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worn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93325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Ribbons, </a:t>
            </a:r>
            <a:r>
              <a:rPr dirty="0" sz="4000" spc="-10">
                <a:solidFill>
                  <a:srgbClr val="002F66"/>
                </a:solidFill>
              </a:rPr>
              <a:t>Name </a:t>
            </a:r>
            <a:r>
              <a:rPr dirty="0" sz="4000" spc="-95">
                <a:solidFill>
                  <a:srgbClr val="002F66"/>
                </a:solidFill>
              </a:rPr>
              <a:t>Tags, </a:t>
            </a:r>
            <a:r>
              <a:rPr dirty="0" sz="4000" spc="-5">
                <a:solidFill>
                  <a:srgbClr val="002F66"/>
                </a:solidFill>
              </a:rPr>
              <a:t>Devices, &amp;</a:t>
            </a:r>
            <a:r>
              <a:rPr dirty="0" sz="4000" spc="6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Insignia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681124" y="1939988"/>
            <a:ext cx="366839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39469" marR="5080" indent="-82740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Insignias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&amp; Ribbons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on  </a:t>
            </a:r>
            <a:r>
              <a:rPr dirty="0" sz="2800" spc="5">
                <a:solidFill>
                  <a:srgbClr val="FF0000"/>
                </a:solidFill>
                <a:latin typeface="Arial"/>
                <a:cs typeface="Arial"/>
              </a:rPr>
              <a:t>wearer’s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left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671" y="1939988"/>
            <a:ext cx="437832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20419" marR="5080" indent="-808355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159400"/>
                </a:solidFill>
                <a:latin typeface="Arial"/>
                <a:cs typeface="Arial"/>
              </a:rPr>
              <a:t>Auxiliary Devices &amp; </a:t>
            </a:r>
            <a:r>
              <a:rPr dirty="0" sz="2800">
                <a:solidFill>
                  <a:srgbClr val="159400"/>
                </a:solidFill>
                <a:latin typeface="Arial"/>
                <a:cs typeface="Arial"/>
              </a:rPr>
              <a:t>Badges  </a:t>
            </a:r>
            <a:r>
              <a:rPr dirty="0" sz="2800" spc="-5">
                <a:solidFill>
                  <a:srgbClr val="159400"/>
                </a:solidFill>
                <a:latin typeface="Arial"/>
                <a:cs typeface="Arial"/>
              </a:rPr>
              <a:t>on </a:t>
            </a:r>
            <a:r>
              <a:rPr dirty="0" sz="2800" spc="5">
                <a:solidFill>
                  <a:srgbClr val="159400"/>
                </a:solidFill>
                <a:latin typeface="Arial"/>
                <a:cs typeface="Arial"/>
              </a:rPr>
              <a:t>wearer’s</a:t>
            </a:r>
            <a:r>
              <a:rPr dirty="0" sz="2800">
                <a:solidFill>
                  <a:srgbClr val="1594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59400"/>
                </a:solidFill>
                <a:latin typeface="Arial"/>
                <a:cs typeface="Arial"/>
              </a:rPr>
              <a:t>right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45129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Left Side of</a:t>
            </a:r>
            <a:r>
              <a:rPr dirty="0" sz="4000" spc="-6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24676" y="1570993"/>
            <a:ext cx="10939780" cy="216598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15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002F66"/>
                </a:solidFill>
                <a:latin typeface="Arial"/>
                <a:cs typeface="Arial"/>
              </a:rPr>
              <a:t>Ribbons </a:t>
            </a:r>
            <a:r>
              <a:rPr dirty="0" sz="2400">
                <a:solidFill>
                  <a:srgbClr val="002F66"/>
                </a:solidFill>
                <a:latin typeface="Arial"/>
                <a:cs typeface="Arial"/>
              </a:rPr>
              <a:t>&amp; </a:t>
            </a:r>
            <a:r>
              <a:rPr dirty="0" sz="2400" spc="-5">
                <a:solidFill>
                  <a:srgbClr val="002F66"/>
                </a:solidFill>
                <a:latin typeface="Arial"/>
                <a:cs typeface="Arial"/>
              </a:rPr>
              <a:t>Qualification</a:t>
            </a:r>
            <a:r>
              <a:rPr dirty="0" sz="2400" spc="50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2F66"/>
                </a:solidFill>
                <a:latin typeface="Arial"/>
                <a:cs typeface="Arial"/>
              </a:rPr>
              <a:t>Insignias</a:t>
            </a:r>
            <a:endParaRPr sz="2400">
              <a:latin typeface="Arial"/>
              <a:cs typeface="Arial"/>
            </a:endParaRPr>
          </a:p>
          <a:p>
            <a:pPr lvl="1" marL="34798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Lowest row of ribbons </a:t>
            </a:r>
            <a:r>
              <a:rPr dirty="0" sz="2000" spc="-5">
                <a:solidFill>
                  <a:srgbClr val="002F66"/>
                </a:solidFill>
                <a:latin typeface="Arial"/>
                <a:cs typeface="Arial"/>
              </a:rPr>
              <a:t>is ¼” </a:t>
            </a: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above </a:t>
            </a:r>
            <a:r>
              <a:rPr dirty="0" sz="2000" spc="-5">
                <a:solidFill>
                  <a:srgbClr val="002F66"/>
                </a:solidFill>
                <a:latin typeface="Arial"/>
                <a:cs typeface="Arial"/>
              </a:rPr>
              <a:t>top </a:t>
            </a: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of the </a:t>
            </a:r>
            <a:r>
              <a:rPr dirty="0" sz="2000" spc="-5">
                <a:solidFill>
                  <a:srgbClr val="002F66"/>
                </a:solidFill>
                <a:latin typeface="Arial"/>
                <a:cs typeface="Arial"/>
              </a:rPr>
              <a:t>left</a:t>
            </a:r>
            <a:r>
              <a:rPr dirty="0" sz="2000" spc="-190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pocket</a:t>
            </a:r>
            <a:endParaRPr sz="2000">
              <a:latin typeface="Arial"/>
              <a:cs typeface="Arial"/>
            </a:endParaRPr>
          </a:p>
          <a:p>
            <a:pPr lvl="1" marL="347980" indent="-228600">
              <a:lnSpc>
                <a:spcPct val="100000"/>
              </a:lnSpc>
              <a:spcBef>
                <a:spcPts val="250"/>
              </a:spcBef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1st breast insignia </a:t>
            </a:r>
            <a:r>
              <a:rPr dirty="0" sz="2000" spc="-5">
                <a:solidFill>
                  <a:srgbClr val="002F66"/>
                </a:solidFill>
                <a:latin typeface="Arial"/>
                <a:cs typeface="Arial"/>
              </a:rPr>
              <a:t>is ¼” </a:t>
            </a: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above</a:t>
            </a:r>
            <a:r>
              <a:rPr dirty="0" sz="2000" spc="-110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ribbons</a:t>
            </a:r>
            <a:endParaRPr sz="2000">
              <a:latin typeface="Arial"/>
              <a:cs typeface="Arial"/>
            </a:endParaRPr>
          </a:p>
          <a:p>
            <a:pPr lvl="1" marL="34798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2nd breast insignia </a:t>
            </a:r>
            <a:r>
              <a:rPr dirty="0" sz="2000" spc="-5">
                <a:solidFill>
                  <a:srgbClr val="002F66"/>
                </a:solidFill>
                <a:latin typeface="Arial"/>
                <a:cs typeface="Arial"/>
              </a:rPr>
              <a:t>is ¼” </a:t>
            </a: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below top of </a:t>
            </a:r>
            <a:r>
              <a:rPr dirty="0" sz="2000" spc="-5">
                <a:solidFill>
                  <a:srgbClr val="002F66"/>
                </a:solidFill>
                <a:latin typeface="Arial"/>
                <a:cs typeface="Arial"/>
              </a:rPr>
              <a:t>left</a:t>
            </a:r>
            <a:r>
              <a:rPr dirty="0" sz="2000" spc="-135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pocket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ts val="2590"/>
              </a:lnSpc>
              <a:spcBef>
                <a:spcPts val="525"/>
              </a:spcBef>
              <a:buChar char="•"/>
              <a:tabLst>
                <a:tab pos="241300" algn="l"/>
              </a:tabLst>
            </a:pPr>
            <a:r>
              <a:rPr dirty="0" sz="2400" spc="-80">
                <a:solidFill>
                  <a:srgbClr val="002F66"/>
                </a:solidFill>
                <a:latin typeface="Arial"/>
                <a:cs typeface="Arial"/>
              </a:rPr>
              <a:t>You </a:t>
            </a:r>
            <a:r>
              <a:rPr dirty="0" sz="2400" spc="-5">
                <a:solidFill>
                  <a:srgbClr val="002F66"/>
                </a:solidFill>
                <a:latin typeface="Arial"/>
                <a:cs typeface="Arial"/>
              </a:rPr>
              <a:t>may elect </a:t>
            </a:r>
            <a:r>
              <a:rPr dirty="0" sz="2400">
                <a:solidFill>
                  <a:srgbClr val="002F66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002F66"/>
                </a:solidFill>
                <a:latin typeface="Arial"/>
                <a:cs typeface="Arial"/>
              </a:rPr>
              <a:t>wear all earned ribbons, highest 3 ribbons, or any 9 ribbons of  your</a:t>
            </a:r>
            <a:r>
              <a:rPr dirty="0" sz="2400" spc="5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2F66"/>
                </a:solidFill>
                <a:latin typeface="Arial"/>
                <a:cs typeface="Arial"/>
              </a:rPr>
              <a:t>choice.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48514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Right </a:t>
            </a:r>
            <a:r>
              <a:rPr dirty="0" sz="4000" spc="-5">
                <a:solidFill>
                  <a:srgbClr val="002F66"/>
                </a:solidFill>
              </a:rPr>
              <a:t>Side of</a:t>
            </a:r>
            <a:r>
              <a:rPr dirty="0" sz="4000" spc="-2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24676" y="1570993"/>
            <a:ext cx="10852785" cy="216598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15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002F66"/>
                </a:solidFill>
                <a:latin typeface="Arial"/>
                <a:cs typeface="Arial"/>
              </a:rPr>
              <a:t>Devices </a:t>
            </a:r>
            <a:r>
              <a:rPr dirty="0" sz="2400">
                <a:solidFill>
                  <a:srgbClr val="002F66"/>
                </a:solidFill>
                <a:latin typeface="Arial"/>
                <a:cs typeface="Arial"/>
              </a:rPr>
              <a:t>&amp;</a:t>
            </a:r>
            <a:r>
              <a:rPr dirty="0" sz="2400" spc="10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2F66"/>
                </a:solidFill>
                <a:latin typeface="Arial"/>
                <a:cs typeface="Arial"/>
              </a:rPr>
              <a:t>Badges</a:t>
            </a:r>
            <a:endParaRPr sz="2400">
              <a:latin typeface="Arial"/>
              <a:cs typeface="Arial"/>
            </a:endParaRPr>
          </a:p>
          <a:p>
            <a:pPr lvl="1" marL="34798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Name </a:t>
            </a:r>
            <a:r>
              <a:rPr dirty="0" sz="2000" spc="-5">
                <a:solidFill>
                  <a:srgbClr val="002F66"/>
                </a:solidFill>
                <a:latin typeface="Arial"/>
                <a:cs typeface="Arial"/>
              </a:rPr>
              <a:t>tag ¼” </a:t>
            </a: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above top of right</a:t>
            </a:r>
            <a:r>
              <a:rPr dirty="0" sz="2000" spc="-114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pocket</a:t>
            </a:r>
            <a:endParaRPr sz="2000">
              <a:latin typeface="Arial"/>
              <a:cs typeface="Arial"/>
            </a:endParaRPr>
          </a:p>
          <a:p>
            <a:pPr lvl="1" marL="347980" indent="-228600">
              <a:lnSpc>
                <a:spcPct val="100000"/>
              </a:lnSpc>
              <a:spcBef>
                <a:spcPts val="250"/>
              </a:spcBef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Devices may include AUXOP &amp; Past </a:t>
            </a:r>
            <a:r>
              <a:rPr dirty="0" sz="2000" spc="-10">
                <a:solidFill>
                  <a:srgbClr val="002F66"/>
                </a:solidFill>
                <a:latin typeface="Arial"/>
                <a:cs typeface="Arial"/>
              </a:rPr>
              <a:t>Officer </a:t>
            </a: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and Command</a:t>
            </a:r>
            <a:r>
              <a:rPr dirty="0" sz="2000" spc="-315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insignias</a:t>
            </a:r>
            <a:endParaRPr sz="2000">
              <a:latin typeface="Arial"/>
              <a:cs typeface="Arial"/>
            </a:endParaRPr>
          </a:p>
          <a:p>
            <a:pPr lvl="1" marL="34798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Badges may include Recruiting &amp; </a:t>
            </a:r>
            <a:r>
              <a:rPr dirty="0" sz="2000" spc="-10">
                <a:solidFill>
                  <a:srgbClr val="002F66"/>
                </a:solidFill>
                <a:latin typeface="Arial"/>
                <a:cs typeface="Arial"/>
              </a:rPr>
              <a:t>Staff</a:t>
            </a:r>
            <a:r>
              <a:rPr dirty="0" sz="2000" spc="-105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F66"/>
                </a:solidFill>
                <a:latin typeface="Arial"/>
                <a:cs typeface="Arial"/>
              </a:rPr>
              <a:t>badges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ts val="2590"/>
              </a:lnSpc>
              <a:spcBef>
                <a:spcPts val="525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002F66"/>
                </a:solidFill>
                <a:latin typeface="Arial"/>
                <a:cs typeface="Arial"/>
              </a:rPr>
              <a:t>Name tag on </a:t>
            </a:r>
            <a:r>
              <a:rPr dirty="0" sz="2400" spc="-20">
                <a:solidFill>
                  <a:srgbClr val="002F66"/>
                </a:solidFill>
                <a:latin typeface="Arial"/>
                <a:cs typeface="Arial"/>
              </a:rPr>
              <a:t>Women’s </a:t>
            </a:r>
            <a:r>
              <a:rPr dirty="0" sz="2400" spc="-5">
                <a:solidFill>
                  <a:srgbClr val="002F66"/>
                </a:solidFill>
                <a:latin typeface="Arial"/>
                <a:cs typeface="Arial"/>
              </a:rPr>
              <a:t>uniform shirt with no pockets: bottom edge aligned with  top of the third button from the top of the shirt</a:t>
            </a:r>
            <a:r>
              <a:rPr dirty="0" sz="2400" spc="-15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2F66"/>
                </a:solidFill>
                <a:latin typeface="Arial"/>
                <a:cs typeface="Arial"/>
              </a:rPr>
              <a:t>front.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5360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Ribbons </a:t>
            </a:r>
            <a:r>
              <a:rPr dirty="0" sz="4000" spc="-5">
                <a:solidFill>
                  <a:srgbClr val="002F66"/>
                </a:solidFill>
              </a:rPr>
              <a:t>Have </a:t>
            </a:r>
            <a:r>
              <a:rPr dirty="0" sz="4000" spc="-10">
                <a:solidFill>
                  <a:srgbClr val="002F66"/>
                </a:solidFill>
              </a:rPr>
              <a:t>an</a:t>
            </a:r>
            <a:r>
              <a:rPr dirty="0" sz="4000" spc="2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Order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816100" y="5514220"/>
            <a:ext cx="8559165" cy="594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3700" spc="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http://www.uscg.mil/uniform/Ribbons.asp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1937" y="2074862"/>
            <a:ext cx="4048125" cy="2706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42576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Uniform</a:t>
            </a:r>
            <a:r>
              <a:rPr dirty="0" sz="4000" spc="-3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Standards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19065" y="6495693"/>
            <a:ext cx="13589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407" y="1519096"/>
            <a:ext cx="10354310" cy="452818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935" algn="l"/>
              </a:tabLst>
            </a:pP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Wear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</a:t>
            </a:r>
            <a:r>
              <a:rPr dirty="0" sz="2800" spc="3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Pride!</a:t>
            </a:r>
            <a:endParaRPr sz="2800">
              <a:latin typeface="Arial"/>
              <a:cs typeface="Arial"/>
            </a:endParaRPr>
          </a:p>
          <a:p>
            <a:pPr marL="241300" marR="93345" indent="-228600">
              <a:lnSpc>
                <a:spcPts val="3030"/>
              </a:lnSpc>
              <a:spcBef>
                <a:spcPts val="1035"/>
              </a:spcBef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YOU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representative 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U.S. Coast Guard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U.S.  Coast Guard</a:t>
            </a:r>
            <a:r>
              <a:rPr dirty="0" sz="2800" spc="-14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Auxiliary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Elected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Appointed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officers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are expected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set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</a:t>
            </a:r>
            <a:r>
              <a:rPr dirty="0" sz="2800" spc="-5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example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Human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Resources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staff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(FSO/SO/DSO-HR)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can assist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your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Uniform</a:t>
            </a:r>
            <a:r>
              <a:rPr dirty="0" sz="2800" spc="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questions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Uniform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Standards are established</a:t>
            </a:r>
            <a:r>
              <a:rPr dirty="0" sz="2800" spc="3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by:</a:t>
            </a:r>
            <a:endParaRPr sz="2800">
              <a:latin typeface="Arial"/>
              <a:cs typeface="Arial"/>
            </a:endParaRPr>
          </a:p>
          <a:p>
            <a:pPr lvl="1" marL="416559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417195" algn="l"/>
              </a:tabLst>
            </a:pPr>
            <a:r>
              <a:rPr dirty="0" sz="2400" spc="-5">
                <a:solidFill>
                  <a:srgbClr val="EB3A45"/>
                </a:solidFill>
                <a:latin typeface="Arial"/>
                <a:cs typeface="Arial"/>
              </a:rPr>
              <a:t>USCG Uniform Regulations Manual – COMDINST M1020.6</a:t>
            </a:r>
            <a:r>
              <a:rPr dirty="0" sz="2400" spc="70">
                <a:solidFill>
                  <a:srgbClr val="EB3A4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EB3A45"/>
                </a:solidFill>
                <a:latin typeface="Arial"/>
                <a:cs typeface="Arial"/>
              </a:rPr>
              <a:t>(series)</a:t>
            </a:r>
            <a:endParaRPr sz="2400">
              <a:latin typeface="Arial"/>
              <a:cs typeface="Arial"/>
            </a:endParaRPr>
          </a:p>
          <a:p>
            <a:pPr lvl="1" marL="416559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417195" algn="l"/>
              </a:tabLst>
            </a:pPr>
            <a:r>
              <a:rPr dirty="0" sz="2400" spc="-5">
                <a:solidFill>
                  <a:srgbClr val="EB3A45"/>
                </a:solidFill>
                <a:latin typeface="Arial"/>
                <a:cs typeface="Arial"/>
              </a:rPr>
              <a:t>USCG </a:t>
            </a:r>
            <a:r>
              <a:rPr dirty="0" sz="2400" spc="-10">
                <a:solidFill>
                  <a:srgbClr val="EB3A45"/>
                </a:solidFill>
                <a:latin typeface="Arial"/>
                <a:cs typeface="Arial"/>
              </a:rPr>
              <a:t>Auxiliary </a:t>
            </a:r>
            <a:r>
              <a:rPr dirty="0" sz="2400" spc="-5">
                <a:solidFill>
                  <a:srgbClr val="EB3A45"/>
                </a:solidFill>
                <a:latin typeface="Arial"/>
                <a:cs typeface="Arial"/>
              </a:rPr>
              <a:t>Manual – COMDINST M16790.1</a:t>
            </a:r>
            <a:r>
              <a:rPr dirty="0" sz="2400" spc="-70">
                <a:solidFill>
                  <a:srgbClr val="EB3A4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EB3A45"/>
                </a:solidFill>
                <a:latin typeface="Arial"/>
                <a:cs typeface="Arial"/>
              </a:rPr>
              <a:t>(series)</a:t>
            </a:r>
            <a:endParaRPr sz="2400">
              <a:latin typeface="Arial"/>
              <a:cs typeface="Arial"/>
            </a:endParaRPr>
          </a:p>
          <a:p>
            <a:pPr lvl="1" marL="416559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417195" algn="l"/>
              </a:tabLst>
            </a:pPr>
            <a:r>
              <a:rPr dirty="0" sz="2400" spc="-5">
                <a:solidFill>
                  <a:srgbClr val="EB3A45"/>
                </a:solidFill>
                <a:latin typeface="Arial"/>
                <a:cs typeface="Arial"/>
              </a:rPr>
              <a:t>Uniform Board announcements </a:t>
            </a:r>
            <a:r>
              <a:rPr dirty="0" sz="2400">
                <a:solidFill>
                  <a:srgbClr val="EB3A45"/>
                </a:solidFill>
                <a:latin typeface="Arial"/>
                <a:cs typeface="Arial"/>
              </a:rPr>
              <a:t>&amp; </a:t>
            </a:r>
            <a:r>
              <a:rPr dirty="0" sz="2400" spc="-5">
                <a:solidFill>
                  <a:srgbClr val="EB3A45"/>
                </a:solidFill>
                <a:latin typeface="Arial"/>
                <a:cs typeface="Arial"/>
              </a:rPr>
              <a:t>ALCOAST/ALAUX</a:t>
            </a:r>
            <a:r>
              <a:rPr dirty="0" sz="2400" spc="-65">
                <a:solidFill>
                  <a:srgbClr val="EB3A4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EB3A45"/>
                </a:solidFill>
                <a:latin typeface="Arial"/>
                <a:cs typeface="Arial"/>
              </a:rPr>
              <a:t>messages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150" y="2008352"/>
            <a:ext cx="1002157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>
                <a:solidFill>
                  <a:srgbClr val="002F66"/>
                </a:solidFill>
              </a:rPr>
              <a:t>Coast </a:t>
            </a:r>
            <a:r>
              <a:rPr dirty="0" sz="6000">
                <a:solidFill>
                  <a:srgbClr val="002F66"/>
                </a:solidFill>
              </a:rPr>
              <a:t>Guard </a:t>
            </a:r>
            <a:r>
              <a:rPr dirty="0" sz="6000" spc="-5">
                <a:solidFill>
                  <a:srgbClr val="002F66"/>
                </a:solidFill>
              </a:rPr>
              <a:t>Auxiliary</a:t>
            </a:r>
            <a:r>
              <a:rPr dirty="0" sz="6000" spc="-355">
                <a:solidFill>
                  <a:srgbClr val="002F66"/>
                </a:solidFill>
              </a:rPr>
              <a:t> </a:t>
            </a:r>
            <a:r>
              <a:rPr dirty="0" sz="6000">
                <a:solidFill>
                  <a:srgbClr val="002F66"/>
                </a:solidFill>
              </a:rPr>
              <a:t>Covers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556891" y="3986259"/>
            <a:ext cx="2399782" cy="1630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66630" y="3746784"/>
            <a:ext cx="3411691" cy="2288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648" y="3664358"/>
            <a:ext cx="2243000" cy="2243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14870" y="3660569"/>
            <a:ext cx="1742601" cy="2122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48418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Which Cover </a:t>
            </a:r>
            <a:r>
              <a:rPr dirty="0" sz="4000">
                <a:solidFill>
                  <a:srgbClr val="002F66"/>
                </a:solidFill>
              </a:rPr>
              <a:t>to</a:t>
            </a:r>
            <a:r>
              <a:rPr dirty="0" sz="4000" spc="-35">
                <a:solidFill>
                  <a:srgbClr val="002F66"/>
                </a:solidFill>
              </a:rPr>
              <a:t> </a:t>
            </a:r>
            <a:r>
              <a:rPr dirty="0" sz="4000" spc="-30">
                <a:solidFill>
                  <a:srgbClr val="002F66"/>
                </a:solidFill>
              </a:rPr>
              <a:t>Wear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060700" y="1705632"/>
            <a:ext cx="6070600" cy="4471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1755" y="4316065"/>
            <a:ext cx="2399771" cy="1630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39503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Combination</a:t>
            </a:r>
            <a:r>
              <a:rPr dirty="0" sz="4000" spc="1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Cap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49416" y="1519096"/>
            <a:ext cx="6035675" cy="309562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Can be worn with most</a:t>
            </a:r>
            <a:r>
              <a:rPr dirty="0" sz="2800" spc="6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uniforms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Men’s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</a:t>
            </a: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Women’s</a:t>
            </a:r>
            <a:r>
              <a:rPr dirty="0" sz="2800" spc="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styles</a:t>
            </a:r>
            <a:endParaRPr sz="2800">
              <a:latin typeface="Arial"/>
              <a:cs typeface="Arial"/>
            </a:endParaRPr>
          </a:p>
          <a:p>
            <a:pPr marL="240665" marR="5080" indent="-227965">
              <a:lnSpc>
                <a:spcPts val="303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combination caps for</a:t>
            </a:r>
            <a:r>
              <a:rPr dirty="0" sz="2800" spc="-1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Auxiliarists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holding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DCDR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above (and  commensurate)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office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positions are  adorned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one 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two rows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of  silver oak leaves and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acorns.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15947" y="3703654"/>
            <a:ext cx="3411691" cy="2288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69911" y="1148164"/>
            <a:ext cx="3718537" cy="2415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30460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Garrison</a:t>
            </a:r>
            <a:r>
              <a:rPr dirty="0" sz="4000" spc="-45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Cap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9407" y="1943354"/>
            <a:ext cx="6391275" cy="173037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Can be worn with </a:t>
            </a: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Tropical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Blue,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Winter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Dress Blue,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Flight</a:t>
            </a:r>
            <a:r>
              <a:rPr dirty="0" sz="2800" spc="3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Suit</a:t>
            </a:r>
            <a:endParaRPr sz="2800">
              <a:latin typeface="Arial"/>
              <a:cs typeface="Arial"/>
            </a:endParaRPr>
          </a:p>
          <a:p>
            <a:pPr marL="241300" marR="1093470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May 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authorized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wear with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Service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Dress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Blue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91921" y="3011805"/>
            <a:ext cx="4327305" cy="2947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27989" y="608320"/>
            <a:ext cx="1739181" cy="2138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30460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Garrison</a:t>
            </a:r>
            <a:r>
              <a:rPr dirty="0" sz="4000" spc="-45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Cap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9416" y="1603527"/>
            <a:ext cx="10364470" cy="836294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Worn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small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cap device </a:t>
            </a:r>
            <a:r>
              <a:rPr dirty="0" sz="2800" spc="5">
                <a:solidFill>
                  <a:srgbClr val="3A3838"/>
                </a:solidFill>
                <a:latin typeface="Arial"/>
                <a:cs typeface="Arial"/>
              </a:rPr>
              <a:t>(wearer’s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left)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small metal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office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insignia </a:t>
            </a:r>
            <a:r>
              <a:rPr dirty="0" sz="2800" spc="5">
                <a:solidFill>
                  <a:srgbClr val="3A3838"/>
                </a:solidFill>
                <a:latin typeface="Arial"/>
                <a:cs typeface="Arial"/>
              </a:rPr>
              <a:t>(wearer’s</a:t>
            </a:r>
            <a:r>
              <a:rPr dirty="0" sz="2800" spc="1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right)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662" y="2200770"/>
            <a:ext cx="11158675" cy="4343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150" y="539749"/>
            <a:ext cx="11131550" cy="579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12910" y="6481257"/>
            <a:ext cx="1977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6408" y="6481257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32131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ODU </a:t>
            </a:r>
            <a:r>
              <a:rPr dirty="0" sz="4000" spc="-5">
                <a:solidFill>
                  <a:srgbClr val="002F66"/>
                </a:solidFill>
              </a:rPr>
              <a:t>Ball</a:t>
            </a:r>
            <a:r>
              <a:rPr dirty="0" sz="4000" spc="-5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Cap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9416" y="1560347"/>
            <a:ext cx="10767060" cy="228473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0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Note: </a:t>
            </a:r>
            <a:r>
              <a:rPr dirty="0" sz="2400" spc="-10">
                <a:solidFill>
                  <a:srgbClr val="3A3838"/>
                </a:solidFill>
                <a:latin typeface="Arial"/>
                <a:cs typeface="Arial"/>
              </a:rPr>
              <a:t>Auxiliary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ball caps must be obtained</a:t>
            </a:r>
            <a:r>
              <a:rPr dirty="0" sz="2400" spc="-1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from:</a:t>
            </a:r>
            <a:endParaRPr sz="2400">
              <a:latin typeface="Arial"/>
              <a:cs typeface="Arial"/>
            </a:endParaRPr>
          </a:p>
          <a:p>
            <a:pPr lvl="1" marL="416559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415925" algn="l"/>
                <a:tab pos="416559" algn="l"/>
              </a:tabLst>
            </a:pPr>
            <a:r>
              <a:rPr dirty="0" sz="1800" spc="-5">
                <a:solidFill>
                  <a:srgbClr val="3A3838"/>
                </a:solidFill>
                <a:latin typeface="Arial"/>
                <a:cs typeface="Arial"/>
              </a:rPr>
              <a:t>USCG </a:t>
            </a:r>
            <a:r>
              <a:rPr dirty="0" sz="1800" spc="-10">
                <a:solidFill>
                  <a:srgbClr val="3A3838"/>
                </a:solidFill>
                <a:latin typeface="Arial"/>
                <a:cs typeface="Arial"/>
              </a:rPr>
              <a:t>Exchange</a:t>
            </a:r>
            <a:r>
              <a:rPr dirty="0" sz="1800" spc="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Arial"/>
                <a:cs typeface="Arial"/>
              </a:rPr>
              <a:t>(CGEX)</a:t>
            </a:r>
            <a:endParaRPr sz="1800">
              <a:latin typeface="Arial"/>
              <a:cs typeface="Arial"/>
            </a:endParaRPr>
          </a:p>
          <a:p>
            <a:pPr lvl="1" marL="416559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415925" algn="l"/>
                <a:tab pos="416559" algn="l"/>
              </a:tabLst>
            </a:pPr>
            <a:r>
              <a:rPr dirty="0" sz="1800" spc="-10">
                <a:solidFill>
                  <a:srgbClr val="3A3838"/>
                </a:solidFill>
                <a:latin typeface="Arial"/>
                <a:cs typeface="Arial"/>
              </a:rPr>
              <a:t>AUXCEN</a:t>
            </a:r>
            <a:endParaRPr sz="1800">
              <a:latin typeface="Arial"/>
              <a:cs typeface="Arial"/>
            </a:endParaRPr>
          </a:p>
          <a:p>
            <a:pPr lvl="1" marL="416559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415925" algn="l"/>
                <a:tab pos="416559" algn="l"/>
              </a:tabLst>
            </a:pPr>
            <a:r>
              <a:rPr dirty="0" sz="1800" spc="-10">
                <a:solidFill>
                  <a:srgbClr val="3A3838"/>
                </a:solidFill>
                <a:latin typeface="Arial"/>
                <a:cs typeface="Arial"/>
              </a:rPr>
              <a:t>UDC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Only ball caps made of ODU material ball cap are authorized for</a:t>
            </a:r>
            <a:r>
              <a:rPr dirty="0" sz="2400" spc="1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Embroidered cap ornamentation (acorns and leaves) are no longer</a:t>
            </a:r>
            <a:r>
              <a:rPr dirty="0" sz="2400" spc="15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authorized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19044" y="4436773"/>
            <a:ext cx="4531258" cy="1405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20025" y="3853332"/>
            <a:ext cx="3457575" cy="2544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46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28200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Cap</a:t>
            </a:r>
            <a:r>
              <a:rPr dirty="0" sz="4000" spc="-6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9416" y="1519096"/>
            <a:ext cx="10988675" cy="283718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Metal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device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your ball cap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must match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ODU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collar</a:t>
            </a:r>
            <a:r>
              <a:rPr dirty="0" sz="2800" spc="8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devices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Metal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device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your garrison cap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must match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your shoulder boards  or collar</a:t>
            </a:r>
            <a:r>
              <a:rPr dirty="0" sz="2800" spc="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devices</a:t>
            </a:r>
            <a:endParaRPr sz="2800">
              <a:latin typeface="Arial"/>
              <a:cs typeface="Arial"/>
            </a:endParaRPr>
          </a:p>
          <a:p>
            <a:pPr marL="241300" marR="993140" indent="-228600">
              <a:lnSpc>
                <a:spcPts val="303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Small metal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devices are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caps for </a:t>
            </a: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men’s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women’s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uniforms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Large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metal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devices are reserved for outerwear</a:t>
            </a:r>
            <a:r>
              <a:rPr dirty="0" sz="2800" spc="4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only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6942" y="4693490"/>
            <a:ext cx="7038116" cy="1381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46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38068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Shoulder</a:t>
            </a:r>
            <a:r>
              <a:rPr dirty="0" sz="4000" spc="-15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Boards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9415" y="1603527"/>
            <a:ext cx="7087870" cy="339471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algn="just" marL="241300" marR="3429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Hard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shoulder boards are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Dinner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Dress White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Jacket or Service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Dress White  uniforms</a:t>
            </a:r>
            <a:endParaRPr sz="2800">
              <a:latin typeface="Arial"/>
              <a:cs typeface="Arial"/>
            </a:endParaRPr>
          </a:p>
          <a:p>
            <a:pPr algn="just" marL="241300" marR="495300" indent="-228600">
              <a:lnSpc>
                <a:spcPts val="3030"/>
              </a:lnSpc>
              <a:spcBef>
                <a:spcPts val="980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Enhanced shoulder boards are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on  </a:t>
            </a: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Tropical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Blue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uniform, cardigan </a:t>
            </a:r>
            <a:r>
              <a:rPr dirty="0" sz="2800" spc="-20">
                <a:solidFill>
                  <a:srgbClr val="3A3838"/>
                </a:solidFill>
                <a:latin typeface="Arial"/>
                <a:cs typeface="Arial"/>
              </a:rPr>
              <a:t>sweater,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wooly-pully</a:t>
            </a:r>
            <a:r>
              <a:rPr dirty="0" sz="2800" spc="1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sweater</a:t>
            </a:r>
            <a:endParaRPr sz="2800">
              <a:latin typeface="Arial"/>
              <a:cs typeface="Arial"/>
            </a:endParaRPr>
          </a:p>
          <a:p>
            <a:pPr algn="just" marL="241300" marR="5080" indent="-228600">
              <a:lnSpc>
                <a:spcPts val="303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Soft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shoulder boards (“Loops”) are no  longer authorized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wear 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any</a:t>
            </a:r>
            <a:r>
              <a:rPr dirty="0" sz="2800" spc="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9737" y="1737674"/>
            <a:ext cx="2443397" cy="3714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46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628649"/>
            <a:ext cx="11049000" cy="6229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12910" y="6495693"/>
            <a:ext cx="1977389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>
                <a:solidFill>
                  <a:srgbClr val="C0C0C0"/>
                </a:solidFill>
              </a:rPr>
              <a:t>49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684" y="6474345"/>
            <a:ext cx="11915140" cy="247015"/>
          </a:xfrm>
          <a:custGeom>
            <a:avLst/>
            <a:gdLst/>
            <a:ahLst/>
            <a:cxnLst/>
            <a:rect l="l" t="t" r="r" b="b"/>
            <a:pathLst>
              <a:path w="11915140" h="247015">
                <a:moveTo>
                  <a:pt x="0" y="246494"/>
                </a:moveTo>
                <a:lnTo>
                  <a:pt x="11914632" y="246494"/>
                </a:lnTo>
                <a:lnTo>
                  <a:pt x="11914632" y="0"/>
                </a:lnTo>
                <a:lnTo>
                  <a:pt x="0" y="0"/>
                </a:lnTo>
                <a:lnTo>
                  <a:pt x="0" y="246494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720840"/>
            <a:ext cx="12192000" cy="137160"/>
          </a:xfrm>
          <a:custGeom>
            <a:avLst/>
            <a:gdLst/>
            <a:ahLst/>
            <a:cxnLst/>
            <a:rect l="l" t="t" r="r" b="b"/>
            <a:pathLst>
              <a:path w="12192000" h="137159">
                <a:moveTo>
                  <a:pt x="0" y="137159"/>
                </a:moveTo>
                <a:lnTo>
                  <a:pt x="12192000" y="137159"/>
                </a:lnTo>
                <a:lnTo>
                  <a:pt x="121920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37160"/>
            <a:ext cx="139065" cy="6583680"/>
          </a:xfrm>
          <a:custGeom>
            <a:avLst/>
            <a:gdLst/>
            <a:ahLst/>
            <a:cxnLst/>
            <a:rect l="l" t="t" r="r" b="b"/>
            <a:pathLst>
              <a:path w="139065" h="6583680">
                <a:moveTo>
                  <a:pt x="0" y="6583680"/>
                </a:moveTo>
                <a:lnTo>
                  <a:pt x="138684" y="6583680"/>
                </a:lnTo>
                <a:lnTo>
                  <a:pt x="138684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37160"/>
          </a:xfrm>
          <a:custGeom>
            <a:avLst/>
            <a:gdLst/>
            <a:ahLst/>
            <a:cxnLst/>
            <a:rect l="l" t="t" r="r" b="b"/>
            <a:pathLst>
              <a:path w="12192000" h="137160">
                <a:moveTo>
                  <a:pt x="0" y="137159"/>
                </a:moveTo>
                <a:lnTo>
                  <a:pt x="12192000" y="137159"/>
                </a:lnTo>
                <a:lnTo>
                  <a:pt x="121920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053316" y="137160"/>
            <a:ext cx="139065" cy="6583680"/>
          </a:xfrm>
          <a:custGeom>
            <a:avLst/>
            <a:gdLst/>
            <a:ahLst/>
            <a:cxnLst/>
            <a:rect l="l" t="t" r="r" b="b"/>
            <a:pathLst>
              <a:path w="139065" h="6583680">
                <a:moveTo>
                  <a:pt x="138684" y="0"/>
                </a:moveTo>
                <a:lnTo>
                  <a:pt x="0" y="0"/>
                </a:lnTo>
                <a:lnTo>
                  <a:pt x="0" y="6583680"/>
                </a:lnTo>
                <a:lnTo>
                  <a:pt x="138684" y="6583680"/>
                </a:lnTo>
                <a:lnTo>
                  <a:pt x="13868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352493" y="6295552"/>
            <a:ext cx="784948" cy="562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19150" y="3074542"/>
            <a:ext cx="925830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002F66"/>
                </a:solidFill>
                <a:latin typeface="Arial"/>
                <a:cs typeface="Arial"/>
              </a:rPr>
              <a:t>Uniform </a:t>
            </a:r>
            <a:r>
              <a:rPr dirty="0" sz="6000" spc="-5">
                <a:solidFill>
                  <a:srgbClr val="002F66"/>
                </a:solidFill>
                <a:latin typeface="Arial"/>
                <a:cs typeface="Arial"/>
              </a:rPr>
              <a:t>Board 46</a:t>
            </a:r>
            <a:r>
              <a:rPr dirty="0" sz="6000" spc="-50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6000" spc="-5">
                <a:solidFill>
                  <a:srgbClr val="002F66"/>
                </a:solidFill>
                <a:latin typeface="Arial"/>
                <a:cs typeface="Arial"/>
              </a:rPr>
              <a:t>Changes</a:t>
            </a:r>
            <a:endParaRPr sz="6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619065" y="6495693"/>
            <a:ext cx="13589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150" y="3813588"/>
            <a:ext cx="4839970" cy="1611630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3600" spc="-5">
                <a:solidFill>
                  <a:srgbClr val="002F66"/>
                </a:solidFill>
                <a:latin typeface="Arial"/>
                <a:cs typeface="Arial"/>
              </a:rPr>
              <a:t>December</a:t>
            </a:r>
            <a:r>
              <a:rPr dirty="0" sz="3600" spc="-25">
                <a:solidFill>
                  <a:srgbClr val="002F66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002F66"/>
                </a:solidFill>
                <a:latin typeface="Arial"/>
                <a:cs typeface="Arial"/>
              </a:rPr>
              <a:t>2014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3590"/>
              </a:lnSpc>
              <a:spcBef>
                <a:spcPts val="209"/>
              </a:spcBef>
            </a:pPr>
            <a:r>
              <a:rPr dirty="0" sz="2400" spc="-5">
                <a:solidFill>
                  <a:srgbClr val="898EA0"/>
                </a:solidFill>
                <a:latin typeface="Arial"/>
                <a:cs typeface="Arial"/>
              </a:rPr>
              <a:t>Foul </a:t>
            </a:r>
            <a:r>
              <a:rPr dirty="0" sz="2400" spc="-10">
                <a:solidFill>
                  <a:srgbClr val="898EA0"/>
                </a:solidFill>
                <a:latin typeface="Arial"/>
                <a:cs typeface="Arial"/>
              </a:rPr>
              <a:t>Weather </a:t>
            </a:r>
            <a:r>
              <a:rPr dirty="0" sz="2400" spc="-5">
                <a:solidFill>
                  <a:srgbClr val="898EA0"/>
                </a:solidFill>
                <a:latin typeface="Arial"/>
                <a:cs typeface="Arial"/>
              </a:rPr>
              <a:t>Parka </a:t>
            </a:r>
            <a:r>
              <a:rPr dirty="0" sz="2400" spc="-20">
                <a:solidFill>
                  <a:srgbClr val="898EA0"/>
                </a:solidFill>
                <a:latin typeface="Arial"/>
                <a:cs typeface="Arial"/>
              </a:rPr>
              <a:t>Wear </a:t>
            </a:r>
            <a:r>
              <a:rPr dirty="0" sz="2400" spc="-10">
                <a:solidFill>
                  <a:srgbClr val="898EA0"/>
                </a:solidFill>
                <a:latin typeface="Arial"/>
                <a:cs typeface="Arial"/>
              </a:rPr>
              <a:t>Changes  </a:t>
            </a:r>
            <a:r>
              <a:rPr dirty="0" sz="2400" spc="-5">
                <a:solidFill>
                  <a:srgbClr val="898EA0"/>
                </a:solidFill>
                <a:latin typeface="Arial"/>
                <a:cs typeface="Arial"/>
              </a:rPr>
              <a:t>Garrison Cap </a:t>
            </a:r>
            <a:r>
              <a:rPr dirty="0" sz="2400" spc="-20">
                <a:solidFill>
                  <a:srgbClr val="898EA0"/>
                </a:solidFill>
                <a:latin typeface="Arial"/>
                <a:cs typeface="Arial"/>
              </a:rPr>
              <a:t>Wear</a:t>
            </a:r>
            <a:r>
              <a:rPr dirty="0" sz="2400" spc="25">
                <a:solidFill>
                  <a:srgbClr val="898EA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898EA0"/>
                </a:solidFill>
                <a:latin typeface="Arial"/>
                <a:cs typeface="Arial"/>
              </a:rPr>
              <a:t>Changes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74649"/>
            <a:ext cx="11430000" cy="6203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12910" y="6495693"/>
            <a:ext cx="1977389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>
                <a:solidFill>
                  <a:srgbClr val="C0C0C0"/>
                </a:solidFill>
              </a:rPr>
              <a:t>49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9570" y="2193564"/>
            <a:ext cx="10248880" cy="3611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90023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A few items have left </a:t>
            </a:r>
            <a:r>
              <a:rPr dirty="0" sz="4000" spc="-10">
                <a:solidFill>
                  <a:srgbClr val="002F66"/>
                </a:solidFill>
              </a:rPr>
              <a:t>and </a:t>
            </a:r>
            <a:r>
              <a:rPr dirty="0" sz="4000" spc="-5">
                <a:solidFill>
                  <a:srgbClr val="002F66"/>
                </a:solidFill>
              </a:rPr>
              <a:t>right</a:t>
            </a:r>
            <a:r>
              <a:rPr dirty="0" sz="4000" spc="-18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elements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51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546074"/>
            <a:ext cx="10210165" cy="9080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195"/>
              </a:lnSpc>
              <a:spcBef>
                <a:spcPts val="100"/>
              </a:spcBef>
            </a:pPr>
            <a:r>
              <a:rPr dirty="0" sz="3600" spc="-5">
                <a:solidFill>
                  <a:srgbClr val="002F66"/>
                </a:solidFill>
              </a:rPr>
              <a:t>Outerwear</a:t>
            </a:r>
            <a:r>
              <a:rPr dirty="0" sz="3600" spc="-20">
                <a:solidFill>
                  <a:srgbClr val="002F66"/>
                </a:solidFill>
              </a:rPr>
              <a:t> </a:t>
            </a:r>
            <a:r>
              <a:rPr dirty="0" sz="3600" spc="-5">
                <a:solidFill>
                  <a:srgbClr val="002F66"/>
                </a:solidFill>
              </a:rPr>
              <a:t>Devices</a:t>
            </a:r>
            <a:endParaRPr sz="3600"/>
          </a:p>
          <a:p>
            <a:pPr marL="12700">
              <a:lnSpc>
                <a:spcPts val="2755"/>
              </a:lnSpc>
            </a:pPr>
            <a:r>
              <a:rPr dirty="0" sz="2400" spc="-15">
                <a:solidFill>
                  <a:srgbClr val="002F66"/>
                </a:solidFill>
              </a:rPr>
              <a:t>Windbreaker, </a:t>
            </a:r>
            <a:r>
              <a:rPr dirty="0" sz="2400" spc="-20">
                <a:solidFill>
                  <a:srgbClr val="002F66"/>
                </a:solidFill>
              </a:rPr>
              <a:t>Trench </a:t>
            </a:r>
            <a:r>
              <a:rPr dirty="0" sz="2400" spc="-5">
                <a:solidFill>
                  <a:srgbClr val="002F66"/>
                </a:solidFill>
              </a:rPr>
              <a:t>Coat, Reefer Coat, and Bridge Coat use large</a:t>
            </a:r>
            <a:r>
              <a:rPr dirty="0" sz="2400" spc="105">
                <a:solidFill>
                  <a:srgbClr val="002F66"/>
                </a:solidFill>
              </a:rPr>
              <a:t> </a:t>
            </a:r>
            <a:r>
              <a:rPr dirty="0" sz="2400" spc="-5">
                <a:solidFill>
                  <a:srgbClr val="002F66"/>
                </a:solidFill>
              </a:rPr>
              <a:t>devices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763991" y="1941575"/>
            <a:ext cx="8410146" cy="4034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51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1019" y="769188"/>
            <a:ext cx="4009215" cy="5424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45396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Blue Blazer</a:t>
            </a:r>
            <a:r>
              <a:rPr dirty="0" sz="4000" spc="-6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51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449407" y="1603527"/>
            <a:ext cx="6017260" cy="416306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2667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Auxiliary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blue blazer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may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be  substituted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all uniforms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except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operational dress uniform</a:t>
            </a:r>
            <a:r>
              <a:rPr dirty="0" sz="2800" spc="-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(ODU)</a:t>
            </a:r>
            <a:endParaRPr sz="2800">
              <a:latin typeface="Arial"/>
              <a:cs typeface="Arial"/>
            </a:endParaRPr>
          </a:p>
          <a:p>
            <a:pPr algn="just" marL="241300" marR="5080" indent="-228600">
              <a:lnSpc>
                <a:spcPts val="3030"/>
              </a:lnSpc>
              <a:spcBef>
                <a:spcPts val="98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blue blazer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worn with white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 gray pants (or skirt),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white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shirt, and  black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shoes</a:t>
            </a:r>
            <a:endParaRPr sz="2800">
              <a:latin typeface="Arial"/>
              <a:cs typeface="Arial"/>
            </a:endParaRPr>
          </a:p>
          <a:p>
            <a:pPr marL="241300" marR="45720" indent="-228600">
              <a:lnSpc>
                <a:spcPts val="3030"/>
              </a:lnSpc>
              <a:spcBef>
                <a:spcPts val="99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dark blue or black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tie is 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by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men,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blue or black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tab 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worn  by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women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depending upon the  occasion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45396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Blue Blazer</a:t>
            </a:r>
            <a:r>
              <a:rPr dirty="0" sz="4000" spc="-6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9399" y="1603527"/>
            <a:ext cx="5853430" cy="377888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6794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official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Auxiliary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blazer patch</a:t>
            </a:r>
            <a:r>
              <a:rPr dirty="0" sz="2800" spc="-1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available through</a:t>
            </a:r>
            <a:r>
              <a:rPr dirty="0" sz="2800" spc="-14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AUXCEN</a:t>
            </a:r>
            <a:endParaRPr sz="2800">
              <a:latin typeface="Arial"/>
              <a:cs typeface="Arial"/>
            </a:endParaRPr>
          </a:p>
          <a:p>
            <a:pPr marL="241300" marR="337820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It 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recommended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wear when  the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UDC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does not stock or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offer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properly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fitting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 sizes</a:t>
            </a:r>
            <a:endParaRPr sz="2800">
              <a:latin typeface="Arial"/>
              <a:cs typeface="Arial"/>
            </a:endParaRPr>
          </a:p>
          <a:p>
            <a:pPr marL="240665" marR="5080" indent="-227965">
              <a:lnSpc>
                <a:spcPts val="303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Auxiliary Blue Blazer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outfit</a:t>
            </a:r>
            <a:r>
              <a:rPr dirty="0" sz="2800" spc="-114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may  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authorized by unit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Commanding 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Officers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wear in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office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spaces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while 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duty at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Coast Guard</a:t>
            </a:r>
            <a:r>
              <a:rPr dirty="0" sz="2800" spc="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31019" y="769188"/>
            <a:ext cx="4009215" cy="5424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51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3300" y="673099"/>
            <a:ext cx="10483850" cy="618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71596" y="6456931"/>
            <a:ext cx="1977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6293" y="6481315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73082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2F66"/>
                </a:solidFill>
              </a:rPr>
              <a:t>Vessel </a:t>
            </a:r>
            <a:r>
              <a:rPr dirty="0" sz="4000" spc="-5">
                <a:solidFill>
                  <a:srgbClr val="002F66"/>
                </a:solidFill>
              </a:rPr>
              <a:t>Examiner (VE) Polo</a:t>
            </a:r>
            <a:r>
              <a:rPr dirty="0" sz="4000" spc="3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Shirt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56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07" y="1603527"/>
            <a:ext cx="10906760" cy="313690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VE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Polo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authorized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wear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optional uniform shirt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as part 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ODU,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Hot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Weather</a:t>
            </a:r>
            <a:r>
              <a:rPr dirty="0" sz="2800" spc="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uniform.</a:t>
            </a:r>
            <a:endParaRPr sz="2800">
              <a:latin typeface="Arial"/>
              <a:cs typeface="Arial"/>
            </a:endParaRPr>
          </a:p>
          <a:p>
            <a:pPr marL="241300" marR="101600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not authorized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wear on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patrol 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no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insignia,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name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tags or breast devices shall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 worn with the</a:t>
            </a:r>
            <a:r>
              <a:rPr dirty="0" sz="2800" spc="4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shirt.</a:t>
            </a:r>
            <a:endParaRPr sz="2800">
              <a:latin typeface="Arial"/>
              <a:cs typeface="Arial"/>
            </a:endParaRPr>
          </a:p>
          <a:p>
            <a:pPr marL="241300" marR="676910" indent="-228600">
              <a:lnSpc>
                <a:spcPts val="3030"/>
              </a:lnSpc>
              <a:spcBef>
                <a:spcPts val="994"/>
              </a:spcBef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Headgear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(when wearing the Polo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shirt) shall not display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office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insignia.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Only the member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device shall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displayed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 the</a:t>
            </a:r>
            <a:r>
              <a:rPr dirty="0" sz="2800" spc="9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hat.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AUXCEN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carries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only authorized</a:t>
            </a:r>
            <a:r>
              <a:rPr dirty="0" sz="2800" spc="-8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75258"/>
            <a:ext cx="62249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002F66"/>
                </a:solidFill>
              </a:rPr>
              <a:t>Auxiliary Operations Polo</a:t>
            </a:r>
            <a:r>
              <a:rPr dirty="0" sz="3600" spc="-40">
                <a:solidFill>
                  <a:srgbClr val="002F66"/>
                </a:solidFill>
              </a:rPr>
              <a:t> </a:t>
            </a:r>
            <a:r>
              <a:rPr dirty="0" sz="3600" spc="-5">
                <a:solidFill>
                  <a:srgbClr val="002F66"/>
                </a:solidFill>
              </a:rPr>
              <a:t>Shirt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56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390" y="1560855"/>
            <a:ext cx="11264265" cy="437324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241300" marR="244475" indent="-228600">
              <a:lnSpc>
                <a:spcPct val="80000"/>
              </a:lnSpc>
              <a:spcBef>
                <a:spcPts val="76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Auxiliary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Operations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Polo Shirt may be 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alternative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to 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Operational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Dress Uniform (ODU)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top, 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Hot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Weather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Uniform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 for patrol</a:t>
            </a:r>
            <a:r>
              <a:rPr dirty="0" sz="2800" spc="1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activities.</a:t>
            </a:r>
            <a:endParaRPr sz="2800">
              <a:latin typeface="Arial"/>
              <a:cs typeface="Arial"/>
            </a:endParaRPr>
          </a:p>
          <a:p>
            <a:pPr marL="241300" marR="382905" indent="-228600">
              <a:lnSpc>
                <a:spcPct val="8000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No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logos, patches, insignia,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name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tapes, nor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name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tags of any type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may be worn on this</a:t>
            </a:r>
            <a:r>
              <a:rPr dirty="0" sz="2800" spc="4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Auxiliary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Operations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Polo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will 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dark blue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in </a:t>
            </a:r>
            <a:r>
              <a:rPr dirty="0" sz="2800" spc="-30">
                <a:solidFill>
                  <a:srgbClr val="3A3838"/>
                </a:solidFill>
                <a:latin typeface="Arial"/>
                <a:cs typeface="Arial"/>
              </a:rPr>
              <a:t>color,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have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two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three buttons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no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pockets.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It may 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100 percent cotton or  be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made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cotton-polyester blend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to facilitate moisture</a:t>
            </a:r>
            <a:r>
              <a:rPr dirty="0" sz="2800" spc="7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wicking.</a:t>
            </a:r>
            <a:endParaRPr sz="2800">
              <a:latin typeface="Arial"/>
              <a:cs typeface="Arial"/>
            </a:endParaRPr>
          </a:p>
          <a:p>
            <a:pPr marL="241300" marR="182245" indent="-228600">
              <a:lnSpc>
                <a:spcPct val="80000"/>
              </a:lnSpc>
              <a:spcBef>
                <a:spcPts val="994"/>
              </a:spcBef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Lettering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will 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embroidered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USCG </a:t>
            </a: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AUXILIARY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 the left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front  side, 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LAST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NAME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Auxiliarist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right front</a:t>
            </a:r>
            <a:r>
              <a:rPr dirty="0" sz="2800" spc="-1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side.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AUXCEN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carries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only authorized</a:t>
            </a:r>
            <a:r>
              <a:rPr dirty="0" sz="2800" spc="-8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750" y="88899"/>
            <a:ext cx="11068050" cy="6635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12910" y="6481257"/>
            <a:ext cx="1977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Reviewed, DIR-T</a:t>
            </a:r>
            <a:r>
              <a:rPr dirty="0" sz="1200" spc="-8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USCGAUX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6408" y="6481257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C0C0C0"/>
                </a:solidFill>
                <a:latin typeface="Arial"/>
                <a:cs typeface="Arial"/>
              </a:rPr>
              <a:t>58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47866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Hot </a:t>
            </a:r>
            <a:r>
              <a:rPr dirty="0" sz="4000" spc="-20">
                <a:solidFill>
                  <a:srgbClr val="002F66"/>
                </a:solidFill>
              </a:rPr>
              <a:t>Weather</a:t>
            </a:r>
            <a:r>
              <a:rPr dirty="0" sz="4000" spc="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391" y="1603527"/>
            <a:ext cx="11180445" cy="326390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19939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authorized as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optional uniform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Auxiliarists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only  (no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USCG</a:t>
            </a:r>
            <a:r>
              <a:rPr dirty="0" sz="2800" spc="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equivalent).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Director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(DIRAUX)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shall prescribe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proper season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its</a:t>
            </a:r>
            <a:r>
              <a:rPr dirty="0" sz="2800" spc="6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3A3838"/>
                </a:solidFill>
                <a:latin typeface="Arial"/>
                <a:cs typeface="Arial"/>
              </a:rPr>
              <a:t>wear.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It 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not appropriate for routine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office</a:t>
            </a:r>
            <a:r>
              <a:rPr dirty="0" sz="2800" spc="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3A3838"/>
                </a:solidFill>
                <a:latin typeface="Arial"/>
                <a:cs typeface="Arial"/>
              </a:rPr>
              <a:t>wear.</a:t>
            </a:r>
            <a:endParaRPr sz="2800">
              <a:latin typeface="Arial"/>
              <a:cs typeface="Arial"/>
            </a:endParaRPr>
          </a:p>
          <a:p>
            <a:pPr marL="241300" marR="1292225" indent="-228600">
              <a:lnSpc>
                <a:spcPts val="3030"/>
              </a:lnSpc>
              <a:spcBef>
                <a:spcPts val="103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Shorts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modified Coast Guard modified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blue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utility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ODU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trousers, cut 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hemmed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at knee 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1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inch above</a:t>
            </a:r>
            <a:r>
              <a:rPr dirty="0" sz="2800" spc="3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knee.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Any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worn, must 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tucked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into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shorts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this</a:t>
            </a:r>
            <a:r>
              <a:rPr dirty="0" sz="2800" spc="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80505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Foul </a:t>
            </a:r>
            <a:r>
              <a:rPr dirty="0" sz="4000" spc="-20">
                <a:solidFill>
                  <a:srgbClr val="002F66"/>
                </a:solidFill>
              </a:rPr>
              <a:t>Weather </a:t>
            </a:r>
            <a:r>
              <a:rPr dirty="0" sz="4000" spc="-5">
                <a:solidFill>
                  <a:srgbClr val="002F66"/>
                </a:solidFill>
              </a:rPr>
              <a:t>Parka </a:t>
            </a:r>
            <a:r>
              <a:rPr dirty="0" sz="4000" spc="-25">
                <a:solidFill>
                  <a:srgbClr val="002F66"/>
                </a:solidFill>
              </a:rPr>
              <a:t>Wear</a:t>
            </a:r>
            <a:r>
              <a:rPr dirty="0" sz="4000" spc="7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Changes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9407" y="1603527"/>
            <a:ext cx="10982325" cy="211455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814069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Foul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Weather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Parka II (worn 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without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liner)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authorized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wear with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Operational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Dress Uniform (ODU),  </a:t>
            </a: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Tropical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Blue, Winter Dress Blue,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Service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Dress</a:t>
            </a:r>
            <a:r>
              <a:rPr dirty="0" sz="2800" spc="9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Blue.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98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Parka Liner/ODU Utility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Jacket can only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 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as stand alone  outerwear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Operational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Dress Uniform</a:t>
            </a:r>
            <a:r>
              <a:rPr dirty="0" sz="2800" spc="7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(ODU).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8389" y="3870533"/>
            <a:ext cx="4741466" cy="2380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9416" y="6495693"/>
            <a:ext cx="262064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Approval DIR-H &lt;ADD approval</a:t>
            </a:r>
            <a:r>
              <a:rPr dirty="0" sz="1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Date&gt;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19065" y="6495693"/>
            <a:ext cx="13589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47866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Hot </a:t>
            </a:r>
            <a:r>
              <a:rPr dirty="0" sz="4000" spc="-20">
                <a:solidFill>
                  <a:srgbClr val="002F66"/>
                </a:solidFill>
              </a:rPr>
              <a:t>Weather</a:t>
            </a:r>
            <a:r>
              <a:rPr dirty="0" sz="4000" spc="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06" y="1603527"/>
            <a:ext cx="11061700" cy="339471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1397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Coast Guard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dark blue crew neck </a:t>
            </a:r>
            <a:r>
              <a:rPr dirty="0" sz="2800" spc="-25">
                <a:solidFill>
                  <a:srgbClr val="3A3838"/>
                </a:solidFill>
                <a:latin typeface="Arial"/>
                <a:cs typeface="Arial"/>
              </a:rPr>
              <a:t>T-shirt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(stenciled or  embroidered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the words “USCG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AUXILIARY”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across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front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left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chest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in white ¾-inch tall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block-style letters)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prescribed shirt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this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 uniform.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969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Auxiliary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Operations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Polo Shirt may be worn with this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 as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alternative for patrol</a:t>
            </a:r>
            <a:r>
              <a:rPr dirty="0" sz="2800" spc="1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activities.</a:t>
            </a:r>
            <a:endParaRPr sz="2800">
              <a:latin typeface="Arial"/>
              <a:cs typeface="Arial"/>
            </a:endParaRPr>
          </a:p>
          <a:p>
            <a:pPr marL="241300" marR="438784" indent="-228600">
              <a:lnSpc>
                <a:spcPts val="303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optional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VE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may be worn when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conducting vessel safety  checks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(VSCs).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47866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Hot </a:t>
            </a:r>
            <a:r>
              <a:rPr dirty="0" sz="4000" spc="-20">
                <a:solidFill>
                  <a:srgbClr val="002F66"/>
                </a:solidFill>
              </a:rPr>
              <a:t>Weather</a:t>
            </a:r>
            <a:r>
              <a:rPr dirty="0" sz="4000" spc="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06" y="1603527"/>
            <a:ext cx="11109960" cy="301053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algn="just" marL="241300" marR="508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Well-blackened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8-inch or 10-inch safety boots, boat shoes (dark blue  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brown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leather) 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all white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all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black,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low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top, athletic shoes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nonskid/non-marking soles are authorized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Auxiliarists wearing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the  hot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weather</a:t>
            </a:r>
            <a:r>
              <a:rPr dirty="0" sz="2800" spc="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9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Socks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shall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 all white,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athletic type, crew</a:t>
            </a:r>
            <a:r>
              <a:rPr dirty="0" sz="2800" spc="1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length.</a:t>
            </a:r>
            <a:endParaRPr sz="2800">
              <a:latin typeface="Arial"/>
              <a:cs typeface="Arial"/>
            </a:endParaRPr>
          </a:p>
          <a:p>
            <a:pPr marL="241300" marR="288925" indent="-228600">
              <a:lnSpc>
                <a:spcPts val="3030"/>
              </a:lnSpc>
              <a:spcBef>
                <a:spcPts val="105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Belt 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black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web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belt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silver buckle 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tip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optional basic  riggers belt.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47866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Hot </a:t>
            </a:r>
            <a:r>
              <a:rPr dirty="0" sz="4000" spc="-20">
                <a:solidFill>
                  <a:srgbClr val="002F66"/>
                </a:solidFill>
              </a:rPr>
              <a:t>Weather</a:t>
            </a:r>
            <a:r>
              <a:rPr dirty="0" sz="4000" spc="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07" y="1603527"/>
            <a:ext cx="11015345" cy="173037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55244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Auxiliary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ball cap, 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 spc="-25">
                <a:solidFill>
                  <a:srgbClr val="3A3838"/>
                </a:solidFill>
                <a:latin typeface="Arial"/>
                <a:cs typeface="Arial"/>
              </a:rPr>
              <a:t>Tilley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hat, are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prescribed hats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be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with this</a:t>
            </a:r>
            <a:r>
              <a:rPr dirty="0" sz="2800" spc="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No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insignias are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on the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ODU </a:t>
            </a:r>
            <a:r>
              <a:rPr dirty="0" sz="2800" spc="-20">
                <a:solidFill>
                  <a:srgbClr val="3A3838"/>
                </a:solidFill>
                <a:latin typeface="Arial"/>
                <a:cs typeface="Arial"/>
              </a:rPr>
              <a:t>T-shirt,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Operations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Polo Shirt,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VE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polo</a:t>
            </a:r>
            <a:r>
              <a:rPr dirty="0" sz="2800" spc="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shirt.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25361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Flight</a:t>
            </a:r>
            <a:r>
              <a:rPr dirty="0" sz="4000" spc="-7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Suits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390" y="1603527"/>
            <a:ext cx="10887710" cy="364744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113220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Authorized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wear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only during flight or any aviation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mission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performed under</a:t>
            </a:r>
            <a:r>
              <a:rPr dirty="0" sz="2800" spc="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orders.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Shall be similar in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pattern, </a:t>
            </a:r>
            <a:r>
              <a:rPr dirty="0" sz="2800" spc="-30">
                <a:solidFill>
                  <a:srgbClr val="3A3838"/>
                </a:solidFill>
                <a:latin typeface="Arial"/>
                <a:cs typeface="Arial"/>
              </a:rPr>
              <a:t>color,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design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those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by active  duty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Coast Guard</a:t>
            </a:r>
            <a:r>
              <a:rPr dirty="0" sz="2800" spc="1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aviators.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Zipped to within 3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inches 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top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all</a:t>
            </a:r>
            <a:r>
              <a:rPr dirty="0" sz="2800" spc="5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times.</a:t>
            </a:r>
            <a:endParaRPr sz="2800">
              <a:latin typeface="Arial"/>
              <a:cs typeface="Arial"/>
            </a:endParaRPr>
          </a:p>
          <a:p>
            <a:pPr marL="241300" marR="277495" indent="-228600">
              <a:lnSpc>
                <a:spcPts val="303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Head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gear either garrison cap, baseball cap, or protective gear as  required.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Confirm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local standards through your</a:t>
            </a:r>
            <a:r>
              <a:rPr dirty="0" sz="2800" spc="3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3A3838"/>
                </a:solidFill>
                <a:latin typeface="Arial"/>
                <a:cs typeface="Arial"/>
              </a:rPr>
              <a:t>DSO-AV.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21393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Footwear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16" y="1520314"/>
            <a:ext cx="9634855" cy="434784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Dress </a:t>
            </a:r>
            <a:r>
              <a:rPr dirty="0" sz="2600" spc="5">
                <a:solidFill>
                  <a:srgbClr val="3A3838"/>
                </a:solidFill>
                <a:latin typeface="Arial"/>
                <a:cs typeface="Arial"/>
              </a:rPr>
              <a:t>shoes </a:t>
            </a: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= Service Dress Uniforms (heels no higher than</a:t>
            </a:r>
            <a:r>
              <a:rPr dirty="0" sz="2600" spc="-1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1”)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ts val="3110"/>
              </a:lnSpc>
              <a:spcBef>
                <a:spcPts val="370"/>
              </a:spcBef>
              <a:buChar char="•"/>
              <a:tabLst>
                <a:tab pos="241935" algn="l"/>
              </a:tabLst>
            </a:pP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Boat </a:t>
            </a:r>
            <a:r>
              <a:rPr dirty="0" sz="2600" spc="5">
                <a:solidFill>
                  <a:srgbClr val="3A3838"/>
                </a:solidFill>
                <a:latin typeface="Arial"/>
                <a:cs typeface="Arial"/>
              </a:rPr>
              <a:t>Shoes </a:t>
            </a: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= ODU, Hot </a:t>
            </a:r>
            <a:r>
              <a:rPr dirty="0" sz="2600" spc="-5">
                <a:solidFill>
                  <a:srgbClr val="3A3838"/>
                </a:solidFill>
                <a:latin typeface="Arial"/>
                <a:cs typeface="Arial"/>
              </a:rPr>
              <a:t>Weather</a:t>
            </a:r>
            <a:r>
              <a:rPr dirty="0" sz="2600" spc="-8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Uniform</a:t>
            </a:r>
            <a:endParaRPr sz="2600">
              <a:latin typeface="Arial"/>
              <a:cs typeface="Arial"/>
            </a:endParaRPr>
          </a:p>
          <a:p>
            <a:pPr lvl="1" marL="416559" indent="-228600">
              <a:lnSpc>
                <a:spcPts val="2630"/>
              </a:lnSpc>
              <a:buChar char="•"/>
              <a:tabLst>
                <a:tab pos="415925" algn="l"/>
                <a:tab pos="416559" algn="l"/>
              </a:tabLst>
            </a:pPr>
            <a:r>
              <a:rPr dirty="0" sz="2200" spc="-5">
                <a:solidFill>
                  <a:srgbClr val="3A3838"/>
                </a:solidFill>
                <a:latin typeface="Arial"/>
                <a:cs typeface="Arial"/>
              </a:rPr>
              <a:t>Dark Blue or brown </a:t>
            </a:r>
            <a:r>
              <a:rPr dirty="0" sz="2200" spc="-20">
                <a:solidFill>
                  <a:srgbClr val="3A3838"/>
                </a:solidFill>
                <a:latin typeface="Arial"/>
                <a:cs typeface="Arial"/>
              </a:rPr>
              <a:t>leather, </a:t>
            </a:r>
            <a:r>
              <a:rPr dirty="0" sz="2200" spc="-5">
                <a:solidFill>
                  <a:srgbClr val="3A3838"/>
                </a:solidFill>
                <a:latin typeface="Arial"/>
                <a:cs typeface="Arial"/>
              </a:rPr>
              <a:t>low cut moccasin</a:t>
            </a:r>
            <a:r>
              <a:rPr dirty="0" sz="2200" spc="7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3A3838"/>
                </a:solidFill>
                <a:latin typeface="Arial"/>
                <a:cs typeface="Arial"/>
              </a:rPr>
              <a:t>type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3110"/>
              </a:lnSpc>
              <a:spcBef>
                <a:spcPts val="370"/>
              </a:spcBef>
              <a:buChar char="•"/>
              <a:tabLst>
                <a:tab pos="241300" algn="l"/>
              </a:tabLst>
            </a:pP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ODU Boots = ODU &amp; Hot </a:t>
            </a:r>
            <a:r>
              <a:rPr dirty="0" sz="2600" spc="-10">
                <a:solidFill>
                  <a:srgbClr val="3A3838"/>
                </a:solidFill>
                <a:latin typeface="Arial"/>
                <a:cs typeface="Arial"/>
              </a:rPr>
              <a:t>Weather</a:t>
            </a:r>
            <a:r>
              <a:rPr dirty="0" sz="2600" spc="-7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3A3838"/>
                </a:solidFill>
                <a:latin typeface="Arial"/>
                <a:cs typeface="Arial"/>
              </a:rPr>
              <a:t>Uniform</a:t>
            </a:r>
            <a:endParaRPr sz="2600">
              <a:latin typeface="Arial"/>
              <a:cs typeface="Arial"/>
            </a:endParaRPr>
          </a:p>
          <a:p>
            <a:pPr lvl="1" marL="416559" indent="-228600">
              <a:lnSpc>
                <a:spcPts val="2630"/>
              </a:lnSpc>
              <a:buChar char="•"/>
              <a:tabLst>
                <a:tab pos="415925" algn="l"/>
                <a:tab pos="416559" algn="l"/>
              </a:tabLst>
            </a:pPr>
            <a:r>
              <a:rPr dirty="0" sz="2200" spc="-5">
                <a:solidFill>
                  <a:srgbClr val="3A3838"/>
                </a:solidFill>
                <a:latin typeface="Arial"/>
                <a:cs typeface="Arial"/>
              </a:rPr>
              <a:t>Shall be shined when in a classroom or</a:t>
            </a:r>
            <a:r>
              <a:rPr dirty="0" sz="2200" spc="6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A3838"/>
                </a:solidFill>
                <a:latin typeface="Arial"/>
                <a:cs typeface="Arial"/>
              </a:rPr>
              <a:t>office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3110"/>
              </a:lnSpc>
              <a:spcBef>
                <a:spcPts val="370"/>
              </a:spcBef>
              <a:buChar char="•"/>
              <a:tabLst>
                <a:tab pos="241300" algn="l"/>
              </a:tabLst>
            </a:pPr>
            <a:r>
              <a:rPr dirty="0" sz="2600" spc="-45">
                <a:solidFill>
                  <a:srgbClr val="3A3838"/>
                </a:solidFill>
                <a:latin typeface="Arial"/>
                <a:cs typeface="Arial"/>
              </a:rPr>
              <a:t>Tennis </a:t>
            </a:r>
            <a:r>
              <a:rPr dirty="0" sz="2600" spc="5">
                <a:solidFill>
                  <a:srgbClr val="3A3838"/>
                </a:solidFill>
                <a:latin typeface="Arial"/>
                <a:cs typeface="Arial"/>
              </a:rPr>
              <a:t>Shoes </a:t>
            </a: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= Hot </a:t>
            </a:r>
            <a:r>
              <a:rPr dirty="0" sz="2600" spc="-5">
                <a:solidFill>
                  <a:srgbClr val="3A3838"/>
                </a:solidFill>
                <a:latin typeface="Arial"/>
                <a:cs typeface="Arial"/>
              </a:rPr>
              <a:t>Weather</a:t>
            </a:r>
            <a:r>
              <a:rPr dirty="0" sz="2600" spc="-4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Uniform</a:t>
            </a:r>
            <a:endParaRPr sz="2600">
              <a:latin typeface="Arial"/>
              <a:cs typeface="Arial"/>
            </a:endParaRPr>
          </a:p>
          <a:p>
            <a:pPr lvl="1" marL="416559" indent="-228600">
              <a:lnSpc>
                <a:spcPts val="2630"/>
              </a:lnSpc>
              <a:buChar char="•"/>
              <a:tabLst>
                <a:tab pos="415925" algn="l"/>
                <a:tab pos="416559" algn="l"/>
              </a:tabLst>
            </a:pPr>
            <a:r>
              <a:rPr dirty="0" sz="2200" spc="-5">
                <a:solidFill>
                  <a:srgbClr val="3A3838"/>
                </a:solidFill>
                <a:latin typeface="Arial"/>
                <a:cs typeface="Arial"/>
              </a:rPr>
              <a:t>All white or all</a:t>
            </a:r>
            <a:r>
              <a:rPr dirty="0" sz="220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3A3838"/>
                </a:solidFill>
                <a:latin typeface="Arial"/>
                <a:cs typeface="Arial"/>
              </a:rPr>
              <a:t>black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3110"/>
              </a:lnSpc>
              <a:spcBef>
                <a:spcPts val="365"/>
              </a:spcBef>
              <a:buChar char="•"/>
              <a:tabLst>
                <a:tab pos="241300" algn="l"/>
              </a:tabLst>
            </a:pP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Black </a:t>
            </a:r>
            <a:r>
              <a:rPr dirty="0" sz="2600" spc="5">
                <a:solidFill>
                  <a:srgbClr val="3A3838"/>
                </a:solidFill>
                <a:latin typeface="Arial"/>
                <a:cs typeface="Arial"/>
              </a:rPr>
              <a:t>socks </a:t>
            </a: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made of knitted or ribbed on decorated</a:t>
            </a:r>
            <a:r>
              <a:rPr dirty="0" sz="2600" spc="-5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material</a:t>
            </a:r>
            <a:endParaRPr sz="2600">
              <a:latin typeface="Arial"/>
              <a:cs typeface="Arial"/>
            </a:endParaRPr>
          </a:p>
          <a:p>
            <a:pPr lvl="1" marL="416559" indent="-228600">
              <a:lnSpc>
                <a:spcPts val="2620"/>
              </a:lnSpc>
              <a:buChar char="•"/>
              <a:tabLst>
                <a:tab pos="415925" algn="l"/>
                <a:tab pos="416559" algn="l"/>
              </a:tabLst>
            </a:pPr>
            <a:r>
              <a:rPr dirty="0" sz="2200" spc="-5">
                <a:solidFill>
                  <a:srgbClr val="3A3838"/>
                </a:solidFill>
                <a:latin typeface="Arial"/>
                <a:cs typeface="Arial"/>
              </a:rPr>
              <a:t>Not </a:t>
            </a:r>
            <a:r>
              <a:rPr dirty="0" sz="2200" spc="-40">
                <a:solidFill>
                  <a:srgbClr val="3A3838"/>
                </a:solidFill>
                <a:latin typeface="Arial"/>
                <a:cs typeface="Arial"/>
              </a:rPr>
              <a:t>grey, </a:t>
            </a:r>
            <a:r>
              <a:rPr dirty="0" sz="2200" spc="-5">
                <a:solidFill>
                  <a:srgbClr val="3A3838"/>
                </a:solidFill>
                <a:latin typeface="Arial"/>
                <a:cs typeface="Arial"/>
              </a:rPr>
              <a:t>dark blue,</a:t>
            </a:r>
            <a:r>
              <a:rPr dirty="0" sz="2200" spc="8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3A3838"/>
                </a:solidFill>
                <a:latin typeface="Arial"/>
                <a:cs typeface="Arial"/>
              </a:rPr>
              <a:t>etc.</a:t>
            </a:r>
            <a:endParaRPr sz="2200">
              <a:latin typeface="Arial"/>
              <a:cs typeface="Arial"/>
            </a:endParaRPr>
          </a:p>
          <a:p>
            <a:pPr lvl="1" marL="416559" indent="-228600">
              <a:lnSpc>
                <a:spcPts val="2630"/>
              </a:lnSpc>
              <a:buChar char="•"/>
              <a:tabLst>
                <a:tab pos="415925" algn="l"/>
                <a:tab pos="416559" algn="l"/>
              </a:tabLst>
            </a:pPr>
            <a:r>
              <a:rPr dirty="0" sz="2200" spc="-10">
                <a:solidFill>
                  <a:srgbClr val="3A3838"/>
                </a:solidFill>
                <a:latin typeface="Arial"/>
                <a:cs typeface="Arial"/>
              </a:rPr>
              <a:t>No </a:t>
            </a:r>
            <a:r>
              <a:rPr dirty="0" sz="2200" spc="-5">
                <a:solidFill>
                  <a:srgbClr val="3A3838"/>
                </a:solidFill>
                <a:latin typeface="Arial"/>
                <a:cs typeface="Arial"/>
              </a:rPr>
              <a:t>stitching or seam across the</a:t>
            </a:r>
            <a:r>
              <a:rPr dirty="0" sz="2200" spc="4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3A3838"/>
                </a:solidFill>
                <a:latin typeface="Arial"/>
                <a:cs typeface="Arial"/>
              </a:rPr>
              <a:t>toe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Char char="•"/>
              <a:tabLst>
                <a:tab pos="241300" algn="l"/>
              </a:tabLst>
            </a:pP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White </a:t>
            </a:r>
            <a:r>
              <a:rPr dirty="0" sz="2600" spc="5">
                <a:solidFill>
                  <a:srgbClr val="3A3838"/>
                </a:solidFill>
                <a:latin typeface="Arial"/>
                <a:cs typeface="Arial"/>
              </a:rPr>
              <a:t>socks </a:t>
            </a: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shall be all white, athletic type, crew</a:t>
            </a:r>
            <a:r>
              <a:rPr dirty="0" sz="2600" spc="-9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A3838"/>
                </a:solidFill>
                <a:latin typeface="Arial"/>
                <a:cs typeface="Arial"/>
              </a:rPr>
              <a:t>length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84664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Grooming Standards </a:t>
            </a:r>
            <a:r>
              <a:rPr dirty="0" sz="4000" spc="-5">
                <a:solidFill>
                  <a:srgbClr val="002F66"/>
                </a:solidFill>
              </a:rPr>
              <a:t>while in</a:t>
            </a:r>
            <a:r>
              <a:rPr dirty="0" sz="4000" spc="9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16" y="1570858"/>
            <a:ext cx="11222990" cy="300545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0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Earrings</a:t>
            </a:r>
            <a:endParaRPr sz="2800">
              <a:latin typeface="Arial"/>
              <a:cs typeface="Arial"/>
            </a:endParaRPr>
          </a:p>
          <a:p>
            <a:pPr lvl="1" marL="416559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416559" algn="l"/>
              </a:tabLst>
            </a:pP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Men cannot wear</a:t>
            </a:r>
            <a:r>
              <a:rPr dirty="0" sz="2400" spc="3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earrings</a:t>
            </a:r>
            <a:endParaRPr sz="2400">
              <a:latin typeface="Arial"/>
              <a:cs typeface="Arial"/>
            </a:endParaRPr>
          </a:p>
          <a:p>
            <a:pPr lvl="1" marL="416559" marR="140335" indent="-228600">
              <a:lnSpc>
                <a:spcPts val="2590"/>
              </a:lnSpc>
              <a:spcBef>
                <a:spcPts val="545"/>
              </a:spcBef>
              <a:buChar char="•"/>
              <a:tabLst>
                <a:tab pos="416559" algn="l"/>
                <a:tab pos="1891664" algn="l"/>
              </a:tabLst>
            </a:pPr>
            <a:r>
              <a:rPr dirty="0" sz="2400" spc="-15">
                <a:solidFill>
                  <a:srgbClr val="3A3838"/>
                </a:solidFill>
                <a:latin typeface="Arial"/>
                <a:cs typeface="Arial"/>
              </a:rPr>
              <a:t>Women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can wear one pair of small gold, silver or pearl earrings of the ball style  (no</a:t>
            </a:r>
            <a:r>
              <a:rPr dirty="0" sz="2400" spc="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larger	than </a:t>
            </a:r>
            <a:r>
              <a:rPr dirty="0" sz="2400">
                <a:solidFill>
                  <a:srgbClr val="3A3838"/>
                </a:solidFill>
                <a:latin typeface="Arial"/>
                <a:cs typeface="Arial"/>
              </a:rPr>
              <a:t>¼</a:t>
            </a:r>
            <a:r>
              <a:rPr dirty="0" sz="2400" spc="-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A3838"/>
                </a:solidFill>
                <a:latin typeface="Arial"/>
                <a:cs typeface="Arial"/>
              </a:rPr>
              <a:t>inch)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Diamond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studs can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 worn with the Dinner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dress</a:t>
            </a:r>
            <a:r>
              <a:rPr dirty="0" sz="2800" spc="114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uniforms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Necklaces, chains, suspenders, pens, handkerchiefs, etc…should not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 visible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84664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Grooming Standards </a:t>
            </a:r>
            <a:r>
              <a:rPr dirty="0" sz="4000" spc="-5">
                <a:solidFill>
                  <a:srgbClr val="002F66"/>
                </a:solidFill>
              </a:rPr>
              <a:t>while in</a:t>
            </a:r>
            <a:r>
              <a:rPr dirty="0" sz="4000" spc="9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16" y="1603527"/>
            <a:ext cx="11249660" cy="262699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Hair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should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neat and clean and above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collar (for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men)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at the  collar (for</a:t>
            </a:r>
            <a:r>
              <a:rPr dirty="0" sz="2800" spc="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women)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Mustaches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must be no lower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than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lower lip line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of upper</a:t>
            </a:r>
            <a:r>
              <a:rPr dirty="0" sz="2800" spc="1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lip</a:t>
            </a:r>
            <a:endParaRPr sz="2800">
              <a:latin typeface="Arial"/>
              <a:cs typeface="Arial"/>
            </a:endParaRPr>
          </a:p>
          <a:p>
            <a:pPr marL="241300" marR="305435" indent="-228600">
              <a:lnSpc>
                <a:spcPts val="303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Fingernails: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Men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women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shall keep their nails clean. </a:t>
            </a:r>
            <a:r>
              <a:rPr dirty="0" sz="2800" spc="-15">
                <a:solidFill>
                  <a:srgbClr val="3A3838"/>
                </a:solidFill>
                <a:latin typeface="Arial"/>
                <a:cs typeface="Arial"/>
              </a:rPr>
              <a:t>Women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may wear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nail polish, but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color shall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conservative and neutral 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in </a:t>
            </a:r>
            <a:r>
              <a:rPr dirty="0" sz="2800" spc="-30">
                <a:solidFill>
                  <a:srgbClr val="3A3838"/>
                </a:solidFill>
                <a:latin typeface="Arial"/>
                <a:cs typeface="Arial"/>
              </a:rPr>
              <a:t>color.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Decorative nail art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not authorized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while in</a:t>
            </a:r>
            <a:r>
              <a:rPr dirty="0" sz="2800" spc="7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84664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Grooming Standards </a:t>
            </a:r>
            <a:r>
              <a:rPr dirty="0" sz="4000" spc="-5">
                <a:solidFill>
                  <a:srgbClr val="002F66"/>
                </a:solidFill>
              </a:rPr>
              <a:t>while in</a:t>
            </a:r>
            <a:r>
              <a:rPr dirty="0" sz="4000" spc="9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16" y="1519096"/>
            <a:ext cx="11025505" cy="360616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Full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and partial beards, van dykes, and goatees are</a:t>
            </a:r>
            <a:r>
              <a:rPr dirty="0" sz="2800" spc="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authorized</a:t>
            </a:r>
            <a:endParaRPr sz="2800">
              <a:latin typeface="Arial"/>
              <a:cs typeface="Arial"/>
            </a:endParaRPr>
          </a:p>
          <a:p>
            <a:pPr marL="241300" marR="1550670" indent="-228600">
              <a:lnSpc>
                <a:spcPts val="303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uniform, patches and spotty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clumps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of facial hair are not  considered beards and are not</a:t>
            </a:r>
            <a:r>
              <a:rPr dirty="0" sz="2800" spc="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authorized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bulk 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beard (distance that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mass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of facial hair protrudes  from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skin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face) shall not exceed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1</a:t>
            </a:r>
            <a:r>
              <a:rPr dirty="0" sz="2800" spc="1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inch</a:t>
            </a:r>
            <a:endParaRPr sz="2800">
              <a:latin typeface="Arial"/>
              <a:cs typeface="Arial"/>
            </a:endParaRPr>
          </a:p>
          <a:p>
            <a:pPr marL="241300" marR="83185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Beards, sideburns, or mustaches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if worn,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shall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 well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groomed and  neatly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trimmed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all times in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order not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present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ragged  appearance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81737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Prohibited </a:t>
            </a:r>
            <a:r>
              <a:rPr dirty="0" sz="4000" spc="-30">
                <a:solidFill>
                  <a:srgbClr val="002F66"/>
                </a:solidFill>
              </a:rPr>
              <a:t>Wear </a:t>
            </a:r>
            <a:r>
              <a:rPr dirty="0" sz="4000" spc="-5">
                <a:solidFill>
                  <a:srgbClr val="002F66"/>
                </a:solidFill>
              </a:rPr>
              <a:t>of Auxiliary</a:t>
            </a:r>
            <a:r>
              <a:rPr dirty="0" sz="4000" spc="-16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16" y="1519096"/>
            <a:ext cx="10609580" cy="3348354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public places of dubious</a:t>
            </a:r>
            <a:r>
              <a:rPr dirty="0" sz="2800" spc="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reputation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When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engaged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political</a:t>
            </a:r>
            <a:r>
              <a:rPr dirty="0" sz="2800" spc="3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activities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When in a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foreign country unless specifically</a:t>
            </a:r>
            <a:r>
              <a:rPr dirty="0" sz="2800" spc="2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authorized</a:t>
            </a:r>
            <a:endParaRPr sz="2800">
              <a:latin typeface="Arial"/>
              <a:cs typeface="Arial"/>
            </a:endParaRPr>
          </a:p>
          <a:p>
            <a:pPr marL="241300" marR="202565" indent="-228600">
              <a:lnSpc>
                <a:spcPts val="303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Don’t wear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distinctive parts 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 or insignia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civilian  clothes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when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not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on</a:t>
            </a:r>
            <a:r>
              <a:rPr dirty="0" sz="2800" spc="1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duty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Auxiliarists must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adhere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 policies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when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engaged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in U.S.  Coast Guard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Coast Guard Auxiliary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programs and</a:t>
            </a:r>
            <a:r>
              <a:rPr dirty="0" sz="2800" spc="-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activities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90614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Where </a:t>
            </a:r>
            <a:r>
              <a:rPr dirty="0" sz="4000">
                <a:solidFill>
                  <a:srgbClr val="002F66"/>
                </a:solidFill>
              </a:rPr>
              <a:t>to </a:t>
            </a:r>
            <a:r>
              <a:rPr dirty="0" sz="4000" spc="-10">
                <a:solidFill>
                  <a:srgbClr val="002F66"/>
                </a:solidFill>
              </a:rPr>
              <a:t>buy </a:t>
            </a:r>
            <a:r>
              <a:rPr dirty="0" sz="4000" spc="-5">
                <a:solidFill>
                  <a:srgbClr val="002F66"/>
                </a:solidFill>
              </a:rPr>
              <a:t>uniform </a:t>
            </a:r>
            <a:r>
              <a:rPr dirty="0" sz="4000" spc="-10">
                <a:solidFill>
                  <a:srgbClr val="002F66"/>
                </a:solidFill>
              </a:rPr>
              <a:t>and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r>
              <a:rPr dirty="0" sz="4000" spc="9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items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5764" y="1615973"/>
          <a:ext cx="11287125" cy="4567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2104"/>
                <a:gridCol w="7125334"/>
              </a:tblGrid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How: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lr>
                          <a:srgbClr val="3A3838"/>
                        </a:buClr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u="heavy" sz="2000" spc="-1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http://www.uscg.mil/UNIFORMS/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1-609-861-1221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1-800-874-6841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3A3838"/>
                        </a:buClr>
                        <a:buFont typeface="Arial"/>
                        <a:buChar char="•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ts val="2400"/>
                        </a:lnSpc>
                      </a:pPr>
                      <a:r>
                        <a:rPr dirty="0" sz="2000" spc="-5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Items</a:t>
                      </a:r>
                      <a:r>
                        <a:rPr dirty="0" sz="2000" spc="-30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available: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 spc="-1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Tropical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Blue, Service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Dress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Blue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&amp; ODU</a:t>
                      </a:r>
                      <a:r>
                        <a:rPr dirty="0" sz="2000" spc="-6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uniforms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marR="1047750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Coats, Foul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Weather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Parkas, Windbreakers,</a:t>
                      </a:r>
                      <a:r>
                        <a:rPr dirty="0" sz="2000" spc="-21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and  Sweaters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USCG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AUXILIARY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2000" spc="-17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nametapes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Garrison and Combination</a:t>
                      </a:r>
                      <a:r>
                        <a:rPr dirty="0" sz="2000" spc="-8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caps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Shoes &amp;</a:t>
                      </a:r>
                      <a:r>
                        <a:rPr dirty="0" sz="2000" spc="-2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boots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Uniform Distribution</a:t>
                      </a:r>
                      <a:r>
                        <a:rPr dirty="0" sz="18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77470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  <a:solidFill>
                      <a:srgbClr val="002F6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8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local Coast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Guard</a:t>
                      </a:r>
                      <a:r>
                        <a:rPr dirty="0" sz="1800" spc="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7683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R w="12700">
                      <a:solidFill>
                        <a:srgbClr val="002049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1447800" marR="76835" indent="28638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Auxiliary</a:t>
                      </a:r>
                      <a:r>
                        <a:rPr dirty="0" sz="18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Center  (AUXCEN/Shop</a:t>
                      </a:r>
                      <a:r>
                        <a:rPr dirty="0" sz="18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Auxiliary)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R w="12700">
                      <a:solidFill>
                        <a:srgbClr val="002049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r" marR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 Installation Lucky</a:t>
                      </a:r>
                      <a:r>
                        <a:rPr dirty="0" sz="18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R w="12700">
                      <a:solidFill>
                        <a:srgbClr val="002049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88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r" marR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USCGA Used Uniform</a:t>
                      </a:r>
                      <a:r>
                        <a:rPr dirty="0" sz="18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R w="12700">
                      <a:solidFill>
                        <a:srgbClr val="002049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fade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106216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Detailed </a:t>
            </a:r>
            <a:r>
              <a:rPr dirty="0" sz="4000" spc="-10">
                <a:solidFill>
                  <a:srgbClr val="002F66"/>
                </a:solidFill>
              </a:rPr>
              <a:t>Changes </a:t>
            </a:r>
            <a:r>
              <a:rPr dirty="0" sz="4000">
                <a:solidFill>
                  <a:srgbClr val="002F66"/>
                </a:solidFill>
              </a:rPr>
              <a:t>to </a:t>
            </a:r>
            <a:r>
              <a:rPr dirty="0" sz="4000" spc="-10">
                <a:solidFill>
                  <a:srgbClr val="002F66"/>
                </a:solidFill>
              </a:rPr>
              <a:t>Foul </a:t>
            </a:r>
            <a:r>
              <a:rPr dirty="0" sz="4000" spc="-20">
                <a:solidFill>
                  <a:srgbClr val="002F66"/>
                </a:solidFill>
              </a:rPr>
              <a:t>Weather </a:t>
            </a:r>
            <a:r>
              <a:rPr dirty="0" sz="4000" spc="-5">
                <a:solidFill>
                  <a:srgbClr val="002F66"/>
                </a:solidFill>
              </a:rPr>
              <a:t>Parka</a:t>
            </a:r>
            <a:r>
              <a:rPr dirty="0" sz="4000" spc="135">
                <a:solidFill>
                  <a:srgbClr val="002F66"/>
                </a:solidFill>
              </a:rPr>
              <a:t> </a:t>
            </a:r>
            <a:r>
              <a:rPr dirty="0" sz="4000" spc="-30">
                <a:solidFill>
                  <a:srgbClr val="002F66"/>
                </a:solidFill>
              </a:rPr>
              <a:t>Wear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198400" y="1591361"/>
            <a:ext cx="5789104" cy="472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90614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Where </a:t>
            </a:r>
            <a:r>
              <a:rPr dirty="0" sz="4000">
                <a:solidFill>
                  <a:srgbClr val="002F66"/>
                </a:solidFill>
              </a:rPr>
              <a:t>to </a:t>
            </a:r>
            <a:r>
              <a:rPr dirty="0" sz="4000" spc="-10">
                <a:solidFill>
                  <a:srgbClr val="002F66"/>
                </a:solidFill>
              </a:rPr>
              <a:t>buy </a:t>
            </a:r>
            <a:r>
              <a:rPr dirty="0" sz="4000" spc="-5">
                <a:solidFill>
                  <a:srgbClr val="002F66"/>
                </a:solidFill>
              </a:rPr>
              <a:t>uniform </a:t>
            </a:r>
            <a:r>
              <a:rPr dirty="0" sz="4000" spc="-10">
                <a:solidFill>
                  <a:srgbClr val="002F66"/>
                </a:solidFill>
              </a:rPr>
              <a:t>and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r>
              <a:rPr dirty="0" sz="4000" spc="9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items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5764" y="1615973"/>
          <a:ext cx="11287125" cy="4567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2104"/>
                <a:gridCol w="7125334"/>
              </a:tblGrid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How: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marR="48069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Once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you have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ID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card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can gain access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000" spc="-15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CGEX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marR="1441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Access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newer members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AP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status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can be</a:t>
                      </a:r>
                      <a:r>
                        <a:rPr dirty="0" sz="2000" spc="-28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obtained 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when accompanied by another</a:t>
                      </a:r>
                      <a:r>
                        <a:rPr dirty="0" sz="2000" spc="-114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member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3A3838"/>
                        </a:buClr>
                        <a:buFont typeface="Arial"/>
                        <a:buChar char="•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ts val="2400"/>
                        </a:lnSpc>
                      </a:pPr>
                      <a:r>
                        <a:rPr dirty="0" sz="2000" spc="-5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Items</a:t>
                      </a:r>
                      <a:r>
                        <a:rPr dirty="0" sz="2000" spc="-30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available: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ts val="24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 spc="-1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Tropical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Blue, Service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Dress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Blue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&amp; ODU</a:t>
                      </a:r>
                      <a:r>
                        <a:rPr dirty="0" sz="2000" spc="-6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uniforms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  <a:tab pos="4323715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Combination, Garrison,</a:t>
                      </a:r>
                      <a:r>
                        <a:rPr dirty="0" sz="2000" spc="-8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2000" spc="-1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ball	caps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Shoes and</a:t>
                      </a:r>
                      <a:r>
                        <a:rPr dirty="0" sz="2000" spc="-3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boots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Uniform Distribution</a:t>
                      </a:r>
                      <a:r>
                        <a:rPr dirty="0" sz="18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77470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R w="12700">
                      <a:solidFill>
                        <a:srgbClr val="002049"/>
                      </a:solidFill>
                      <a:prstDash val="solid"/>
                    </a:ln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8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local Coast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Guard</a:t>
                      </a:r>
                      <a:r>
                        <a:rPr dirty="0" sz="1800" spc="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7683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  <a:solidFill>
                      <a:srgbClr val="002F6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 marL="1447800" marR="76835" indent="28638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Auxiliary</a:t>
                      </a:r>
                      <a:r>
                        <a:rPr dirty="0" sz="18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Center  (AUXCEN/Shop</a:t>
                      </a:r>
                      <a:r>
                        <a:rPr dirty="0" sz="18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Auxiliary)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R w="12700">
                      <a:solidFill>
                        <a:srgbClr val="002049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r" marR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 Installation Lucky</a:t>
                      </a:r>
                      <a:r>
                        <a:rPr dirty="0" sz="18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R w="12700">
                      <a:solidFill>
                        <a:srgbClr val="002049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88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r" marR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USCGA Used Uniform</a:t>
                      </a:r>
                      <a:r>
                        <a:rPr dirty="0" sz="18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R w="12700">
                      <a:solidFill>
                        <a:srgbClr val="002049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fade thruBlk="0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90614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Where </a:t>
            </a:r>
            <a:r>
              <a:rPr dirty="0" sz="4000">
                <a:solidFill>
                  <a:srgbClr val="002F66"/>
                </a:solidFill>
              </a:rPr>
              <a:t>to </a:t>
            </a:r>
            <a:r>
              <a:rPr dirty="0" sz="4000" spc="-10">
                <a:solidFill>
                  <a:srgbClr val="002F66"/>
                </a:solidFill>
              </a:rPr>
              <a:t>buy </a:t>
            </a:r>
            <a:r>
              <a:rPr dirty="0" sz="4000" spc="-5">
                <a:solidFill>
                  <a:srgbClr val="002F66"/>
                </a:solidFill>
              </a:rPr>
              <a:t>uniform </a:t>
            </a:r>
            <a:r>
              <a:rPr dirty="0" sz="4000" spc="-10">
                <a:solidFill>
                  <a:srgbClr val="002F66"/>
                </a:solidFill>
              </a:rPr>
              <a:t>and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r>
              <a:rPr dirty="0" sz="4000" spc="9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items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5764" y="1615973"/>
          <a:ext cx="11287125" cy="4567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2104"/>
                <a:gridCol w="7125334"/>
              </a:tblGrid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How: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lr>
                          <a:srgbClr val="3A3838"/>
                        </a:buClr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u="heavy" sz="2000" spc="-15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http://www.shopauxiliary.com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Click on “District Online Members</a:t>
                      </a:r>
                      <a:r>
                        <a:rPr dirty="0" sz="2000" spc="-12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Store”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3A3838"/>
                        </a:buClr>
                        <a:buFont typeface="Arial"/>
                        <a:buChar char="•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ts val="2400"/>
                        </a:lnSpc>
                      </a:pPr>
                      <a:r>
                        <a:rPr dirty="0" sz="2000" spc="-5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Items</a:t>
                      </a:r>
                      <a:r>
                        <a:rPr dirty="0" sz="2000" spc="-30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available: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Shoulder</a:t>
                      </a:r>
                      <a:r>
                        <a:rPr dirty="0" sz="2000" spc="-2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boards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dirty="0" sz="2000" spc="-2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tags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 spc="-1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Officer</a:t>
                      </a:r>
                      <a:r>
                        <a:rPr dirty="0" sz="2000" spc="-4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devices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Qualification</a:t>
                      </a:r>
                      <a:r>
                        <a:rPr dirty="0" sz="2000" spc="-2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insignia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Sleeve</a:t>
                      </a:r>
                      <a:r>
                        <a:rPr dirty="0" sz="2000" spc="-1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lacing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And much</a:t>
                      </a:r>
                      <a:r>
                        <a:rPr dirty="0" sz="2000" spc="-4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more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Uniform Distribution</a:t>
                      </a:r>
                      <a:r>
                        <a:rPr dirty="0" sz="18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77470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R w="12700">
                      <a:solidFill>
                        <a:srgbClr val="002049"/>
                      </a:solidFill>
                      <a:prstDash val="solid"/>
                    </a:ln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8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local Coast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Guard</a:t>
                      </a:r>
                      <a:r>
                        <a:rPr dirty="0" sz="1800" spc="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7683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R w="12700">
                      <a:solidFill>
                        <a:srgbClr val="002049"/>
                      </a:solidFill>
                      <a:prstDash val="solid"/>
                    </a:ln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 marL="1447800" marR="76835" indent="28638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Auxiliary</a:t>
                      </a:r>
                      <a:r>
                        <a:rPr dirty="0" sz="18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Center  (AUXCEN/Shop</a:t>
                      </a:r>
                      <a:r>
                        <a:rPr dirty="0" sz="18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Auxiliary)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  <a:solidFill>
                      <a:srgbClr val="002F6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 marR="78105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 Installation Lucky</a:t>
                      </a:r>
                      <a:r>
                        <a:rPr dirty="0" sz="18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R w="12700">
                      <a:solidFill>
                        <a:srgbClr val="002049"/>
                      </a:solidFill>
                      <a:prstDash val="solid"/>
                    </a:ln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 marR="77470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USCGA Used Uniform</a:t>
                      </a:r>
                      <a:r>
                        <a:rPr dirty="0" sz="18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R w="12700">
                      <a:solidFill>
                        <a:srgbClr val="002049"/>
                      </a:solidFill>
                      <a:prstDash val="solid"/>
                    </a:ln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fade thruBlk="0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90614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Where </a:t>
            </a:r>
            <a:r>
              <a:rPr dirty="0" sz="4000">
                <a:solidFill>
                  <a:srgbClr val="002F66"/>
                </a:solidFill>
              </a:rPr>
              <a:t>to </a:t>
            </a:r>
            <a:r>
              <a:rPr dirty="0" sz="4000" spc="-10">
                <a:solidFill>
                  <a:srgbClr val="002F66"/>
                </a:solidFill>
              </a:rPr>
              <a:t>buy </a:t>
            </a:r>
            <a:r>
              <a:rPr dirty="0" sz="4000" spc="-5">
                <a:solidFill>
                  <a:srgbClr val="002F66"/>
                </a:solidFill>
              </a:rPr>
              <a:t>uniform </a:t>
            </a:r>
            <a:r>
              <a:rPr dirty="0" sz="4000" spc="-10">
                <a:solidFill>
                  <a:srgbClr val="002F66"/>
                </a:solidFill>
              </a:rPr>
              <a:t>and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r>
              <a:rPr dirty="0" sz="4000" spc="9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items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5764" y="1615973"/>
          <a:ext cx="11287125" cy="4567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2104"/>
                <a:gridCol w="7125334"/>
              </a:tblGrid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How: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 spc="-5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Talk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to your</a:t>
                      </a:r>
                      <a:r>
                        <a:rPr dirty="0" sz="2000" spc="1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FSO-HR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3A3838"/>
                        </a:buClr>
                        <a:buFont typeface="Arial"/>
                        <a:buChar char="•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ts val="2400"/>
                        </a:lnSpc>
                      </a:pPr>
                      <a:r>
                        <a:rPr dirty="0" sz="2000" spc="-5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Items</a:t>
                      </a:r>
                      <a:r>
                        <a:rPr dirty="0" sz="2000" spc="-30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available: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Depends upon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2000" spc="-7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stock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Clr>
                          <a:srgbClr val="3A3838"/>
                        </a:buClr>
                        <a:buFont typeface="Arial"/>
                        <a:buChar char="•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ts val="2400"/>
                        </a:lnSpc>
                      </a:pPr>
                      <a:r>
                        <a:rPr dirty="0" sz="2000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Member</a:t>
                      </a:r>
                      <a:r>
                        <a:rPr dirty="0" sz="2000" spc="-125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EB3A45"/>
                          </a:solidFill>
                          <a:latin typeface="Arial"/>
                          <a:cs typeface="Arial"/>
                        </a:rPr>
                        <a:t>service: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marR="27876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If your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local area or USCG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installation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does not</a:t>
                      </a:r>
                      <a:r>
                        <a:rPr dirty="0" sz="2000" spc="-12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operate  or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maintain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a lucky bag, consider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the possibility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starting</a:t>
                      </a:r>
                      <a:r>
                        <a:rPr dirty="0" sz="2000" spc="-3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one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Uniform Distribution</a:t>
                      </a:r>
                      <a:r>
                        <a:rPr dirty="0" sz="18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77470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R w="12700">
                      <a:solidFill>
                        <a:srgbClr val="002049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8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local Coast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Guard</a:t>
                      </a:r>
                      <a:r>
                        <a:rPr dirty="0" sz="1800" spc="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7683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R w="12700">
                      <a:solidFill>
                        <a:srgbClr val="002049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 marL="1447800" marR="76835" indent="28638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Auxiliary</a:t>
                      </a:r>
                      <a:r>
                        <a:rPr dirty="0" sz="18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Center  (AUXCEN/Shop</a:t>
                      </a:r>
                      <a:r>
                        <a:rPr dirty="0" sz="18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Auxiliary)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R w="12700">
                      <a:solidFill>
                        <a:srgbClr val="002049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 marR="78105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 Installation Lucky</a:t>
                      </a:r>
                      <a:r>
                        <a:rPr dirty="0" sz="18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  <a:solidFill>
                      <a:srgbClr val="002F6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 marR="77470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USCGA Used Uniform</a:t>
                      </a:r>
                      <a:r>
                        <a:rPr dirty="0" sz="18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R w="12700">
                      <a:solidFill>
                        <a:srgbClr val="002049"/>
                      </a:solidFill>
                      <a:prstDash val="solid"/>
                    </a:ln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fade thruBlk="0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90614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2F66"/>
                </a:solidFill>
              </a:rPr>
              <a:t>Where </a:t>
            </a:r>
            <a:r>
              <a:rPr dirty="0" sz="4000">
                <a:solidFill>
                  <a:srgbClr val="002F66"/>
                </a:solidFill>
              </a:rPr>
              <a:t>to </a:t>
            </a:r>
            <a:r>
              <a:rPr dirty="0" sz="4000" spc="-10">
                <a:solidFill>
                  <a:srgbClr val="002F66"/>
                </a:solidFill>
              </a:rPr>
              <a:t>buy </a:t>
            </a:r>
            <a:r>
              <a:rPr dirty="0" sz="4000" spc="-5">
                <a:solidFill>
                  <a:srgbClr val="002F66"/>
                </a:solidFill>
              </a:rPr>
              <a:t>uniform </a:t>
            </a:r>
            <a:r>
              <a:rPr dirty="0" sz="4000" spc="-10">
                <a:solidFill>
                  <a:srgbClr val="002F66"/>
                </a:solidFill>
              </a:rPr>
              <a:t>and </a:t>
            </a:r>
            <a:r>
              <a:rPr dirty="0" sz="4000" spc="-5">
                <a:solidFill>
                  <a:srgbClr val="002F66"/>
                </a:solidFill>
              </a:rPr>
              <a:t>uniform</a:t>
            </a:r>
            <a:r>
              <a:rPr dirty="0" sz="4000" spc="95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items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5764" y="1615973"/>
          <a:ext cx="11287125" cy="4567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2104"/>
                <a:gridCol w="7125334"/>
              </a:tblGrid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How: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lvl="1" marL="1071245" indent="-286385">
                        <a:lnSpc>
                          <a:spcPct val="100000"/>
                        </a:lnSpc>
                        <a:buClr>
                          <a:srgbClr val="3A3838"/>
                        </a:buClr>
                        <a:buChar char="•"/>
                        <a:tabLst>
                          <a:tab pos="1071245" algn="l"/>
                          <a:tab pos="1071880" algn="l"/>
                        </a:tabLst>
                      </a:pPr>
                      <a:r>
                        <a:rPr dirty="0" u="heavy" sz="2000" spc="-1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http://www.trlmo.com/cgaux8wr/pws/uue.htm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14045" indent="-286385">
                        <a:lnSpc>
                          <a:spcPct val="100000"/>
                        </a:lnSpc>
                        <a:buChar char="•"/>
                        <a:tabLst>
                          <a:tab pos="614045" algn="l"/>
                          <a:tab pos="614680" algn="l"/>
                        </a:tabLst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Items</a:t>
                      </a:r>
                      <a:r>
                        <a:rPr dirty="0" sz="2000" spc="-13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Available: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lvl="1" marL="1071245" indent="-286385">
                        <a:lnSpc>
                          <a:spcPct val="100000"/>
                        </a:lnSpc>
                        <a:buChar char="•"/>
                        <a:tabLst>
                          <a:tab pos="1071245" algn="l"/>
                          <a:tab pos="1071880" algn="l"/>
                        </a:tabLst>
                      </a:pPr>
                      <a:r>
                        <a:rPr dirty="0" sz="200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Dependent upon changing</a:t>
                      </a:r>
                      <a:r>
                        <a:rPr dirty="0" sz="2000" spc="-9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availability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Uniform Distribution</a:t>
                      </a:r>
                      <a:r>
                        <a:rPr dirty="0" sz="18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77470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R w="12700">
                      <a:solidFill>
                        <a:srgbClr val="002049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8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local Coast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Guard</a:t>
                      </a:r>
                      <a:r>
                        <a:rPr dirty="0" sz="1800" spc="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7683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R w="12700">
                      <a:solidFill>
                        <a:srgbClr val="002049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 marL="1447800" marR="76835" indent="28638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Auxiliary</a:t>
                      </a:r>
                      <a:r>
                        <a:rPr dirty="0" sz="18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Center  (AUXCEN/Shop</a:t>
                      </a:r>
                      <a:r>
                        <a:rPr dirty="0" sz="18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Auxiliary)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R w="12700">
                      <a:solidFill>
                        <a:srgbClr val="002049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r" marR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 Installation Lucky</a:t>
                      </a:r>
                      <a:r>
                        <a:rPr dirty="0" sz="18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R w="12700">
                      <a:solidFill>
                        <a:srgbClr val="002049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r" marR="77470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USCGA Used Uniform</a:t>
                      </a:r>
                      <a:r>
                        <a:rPr dirty="0" sz="18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  <a:solidFill>
                      <a:srgbClr val="002F6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2049"/>
                      </a:solidFill>
                      <a:prstDash val="solid"/>
                    </a:lnL>
                    <a:lnR w="12700">
                      <a:solidFill>
                        <a:srgbClr val="002049"/>
                      </a:solidFill>
                      <a:prstDash val="solid"/>
                    </a:lnR>
                    <a:lnT w="12700">
                      <a:solidFill>
                        <a:srgbClr val="002049"/>
                      </a:solidFill>
                      <a:prstDash val="solid"/>
                    </a:lnT>
                    <a:lnB w="12700">
                      <a:solidFill>
                        <a:srgbClr val="00204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fade thruBlk="0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65690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Ask </a:t>
            </a:r>
            <a:r>
              <a:rPr dirty="0" sz="4000" spc="-100">
                <a:solidFill>
                  <a:srgbClr val="002F66"/>
                </a:solidFill>
              </a:rPr>
              <a:t>Your </a:t>
            </a:r>
            <a:r>
              <a:rPr dirty="0" sz="4000" spc="-5">
                <a:solidFill>
                  <a:srgbClr val="002F66"/>
                </a:solidFill>
              </a:rPr>
              <a:t>Flotilla</a:t>
            </a:r>
            <a:r>
              <a:rPr dirty="0" sz="4000" spc="15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Commander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16" y="1594383"/>
            <a:ext cx="10917555" cy="227012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241300" marR="5080" indent="-228600">
              <a:lnSpc>
                <a:spcPts val="3460"/>
              </a:lnSpc>
              <a:spcBef>
                <a:spcPts val="535"/>
              </a:spcBef>
              <a:buChar char="•"/>
              <a:tabLst>
                <a:tab pos="241300" algn="l"/>
              </a:tabLst>
            </a:pPr>
            <a:r>
              <a:rPr dirty="0" sz="3200" spc="-5">
                <a:solidFill>
                  <a:srgbClr val="3A3838"/>
                </a:solidFill>
                <a:latin typeface="Arial"/>
                <a:cs typeface="Arial"/>
              </a:rPr>
              <a:t>It is </a:t>
            </a:r>
            <a:r>
              <a:rPr dirty="0" sz="3200" spc="-10">
                <a:solidFill>
                  <a:srgbClr val="3A3838"/>
                </a:solidFill>
                <a:latin typeface="Arial"/>
                <a:cs typeface="Arial"/>
              </a:rPr>
              <a:t>highly </a:t>
            </a:r>
            <a:r>
              <a:rPr dirty="0" sz="3200" spc="-5">
                <a:solidFill>
                  <a:srgbClr val="3A3838"/>
                </a:solidFill>
                <a:latin typeface="Arial"/>
                <a:cs typeface="Arial"/>
              </a:rPr>
              <a:t>recommended that New Members of the Coast  Guard Auxiliary speak with their Flotilla </a:t>
            </a:r>
            <a:r>
              <a:rPr dirty="0" sz="3200" spc="-10">
                <a:solidFill>
                  <a:srgbClr val="3A3838"/>
                </a:solidFill>
                <a:latin typeface="Arial"/>
                <a:cs typeface="Arial"/>
              </a:rPr>
              <a:t>Commander </a:t>
            </a:r>
            <a:r>
              <a:rPr dirty="0" sz="3200">
                <a:solidFill>
                  <a:srgbClr val="3A3838"/>
                </a:solidFill>
                <a:latin typeface="Arial"/>
                <a:cs typeface="Arial"/>
              </a:rPr>
              <a:t>first  </a:t>
            </a:r>
            <a:r>
              <a:rPr dirty="0" sz="3200" spc="-10">
                <a:solidFill>
                  <a:srgbClr val="3A3838"/>
                </a:solidFill>
                <a:latin typeface="Arial"/>
                <a:cs typeface="Arial"/>
              </a:rPr>
              <a:t>about </a:t>
            </a:r>
            <a:r>
              <a:rPr dirty="0" sz="3200" spc="-5">
                <a:solidFill>
                  <a:srgbClr val="3A3838"/>
                </a:solidFill>
                <a:latin typeface="Arial"/>
                <a:cs typeface="Arial"/>
              </a:rPr>
              <a:t>procuring </a:t>
            </a:r>
            <a:r>
              <a:rPr dirty="0" sz="3200" spc="-10">
                <a:solidFill>
                  <a:srgbClr val="3A3838"/>
                </a:solidFill>
                <a:latin typeface="Arial"/>
                <a:cs typeface="Arial"/>
              </a:rPr>
              <a:t>either </a:t>
            </a:r>
            <a:r>
              <a:rPr dirty="0" sz="32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3200" spc="-20">
                <a:solidFill>
                  <a:srgbClr val="3A3838"/>
                </a:solidFill>
                <a:latin typeface="Arial"/>
                <a:cs typeface="Arial"/>
              </a:rPr>
              <a:t>Tropical </a:t>
            </a:r>
            <a:r>
              <a:rPr dirty="0" sz="3200" spc="-5">
                <a:solidFill>
                  <a:srgbClr val="3A3838"/>
                </a:solidFill>
                <a:latin typeface="Arial"/>
                <a:cs typeface="Arial"/>
              </a:rPr>
              <a:t>Blue </a:t>
            </a:r>
            <a:r>
              <a:rPr dirty="0" sz="3200" spc="-10">
                <a:solidFill>
                  <a:srgbClr val="3A3838"/>
                </a:solidFill>
                <a:latin typeface="Arial"/>
                <a:cs typeface="Arial"/>
              </a:rPr>
              <a:t>and/or Operational  </a:t>
            </a:r>
            <a:r>
              <a:rPr dirty="0" sz="3200">
                <a:solidFill>
                  <a:srgbClr val="3A3838"/>
                </a:solidFill>
                <a:latin typeface="Arial"/>
                <a:cs typeface="Arial"/>
              </a:rPr>
              <a:t>Dress </a:t>
            </a:r>
            <a:r>
              <a:rPr dirty="0" sz="3200" spc="-5">
                <a:solidFill>
                  <a:srgbClr val="3A3838"/>
                </a:solidFill>
                <a:latin typeface="Arial"/>
                <a:cs typeface="Arial"/>
              </a:rPr>
              <a:t>Uniform, as these will be appropriate for </a:t>
            </a:r>
            <a:r>
              <a:rPr dirty="0" sz="3200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dirty="0" sz="3200" spc="-5">
                <a:solidFill>
                  <a:srgbClr val="3A3838"/>
                </a:solidFill>
                <a:latin typeface="Arial"/>
                <a:cs typeface="Arial"/>
              </a:rPr>
              <a:t>majority </a:t>
            </a:r>
            <a:r>
              <a:rPr dirty="0" sz="3200" spc="-10">
                <a:solidFill>
                  <a:srgbClr val="3A3838"/>
                </a:solidFill>
                <a:latin typeface="Arial"/>
                <a:cs typeface="Arial"/>
              </a:rPr>
              <a:t>of  </a:t>
            </a:r>
            <a:r>
              <a:rPr dirty="0" sz="3200">
                <a:solidFill>
                  <a:srgbClr val="3A3838"/>
                </a:solidFill>
                <a:latin typeface="Arial"/>
                <a:cs typeface="Arial"/>
              </a:rPr>
              <a:t>USCGAUX</a:t>
            </a:r>
            <a:r>
              <a:rPr dirty="0" sz="3200" spc="-2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3A3838"/>
                </a:solidFill>
                <a:latin typeface="Arial"/>
                <a:cs typeface="Arial"/>
              </a:rPr>
              <a:t>activities.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57835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Presentation</a:t>
            </a:r>
            <a:r>
              <a:rPr dirty="0" sz="4000" spc="-40">
                <a:solidFill>
                  <a:srgbClr val="002F66"/>
                </a:solidFill>
              </a:rPr>
              <a:t> </a:t>
            </a:r>
            <a:r>
              <a:rPr dirty="0" sz="4000" spc="-5">
                <a:solidFill>
                  <a:srgbClr val="002F66"/>
                </a:solidFill>
              </a:rPr>
              <a:t>Contributors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59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328" y="1526717"/>
            <a:ext cx="7533005" cy="431101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9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1900" spc="-60">
                <a:solidFill>
                  <a:srgbClr val="3A3838"/>
                </a:solidFill>
                <a:latin typeface="Arial"/>
                <a:cs typeface="Arial"/>
              </a:rPr>
              <a:t>Todd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Monis, Division Chief -</a:t>
            </a:r>
            <a:r>
              <a:rPr dirty="0" sz="1900" spc="16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Uniforms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COMO E. Lee </a:t>
            </a:r>
            <a:r>
              <a:rPr dirty="0" sz="1900" spc="-20">
                <a:solidFill>
                  <a:srgbClr val="3A3838"/>
                </a:solidFill>
                <a:latin typeface="Arial"/>
                <a:cs typeface="Arial"/>
              </a:rPr>
              <a:t>Ward,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Branch Chief - Uniform Division (Atlantic</a:t>
            </a:r>
            <a:r>
              <a:rPr dirty="0" sz="1900" spc="18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East)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1900" spc="-10">
                <a:solidFill>
                  <a:srgbClr val="3A3838"/>
                </a:solidFill>
                <a:latin typeface="Arial"/>
                <a:cs typeface="Arial"/>
              </a:rPr>
              <a:t>William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D. Strawn, Branch Chief - Uniform Division (Atlantic</a:t>
            </a:r>
            <a:r>
              <a:rPr dirty="0" sz="1900" spc="20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3A3838"/>
                </a:solidFill>
                <a:latin typeface="Arial"/>
                <a:cs typeface="Arial"/>
              </a:rPr>
              <a:t>West)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Brett C. </a:t>
            </a:r>
            <a:r>
              <a:rPr dirty="0" sz="1900" spc="-20">
                <a:solidFill>
                  <a:srgbClr val="3A3838"/>
                </a:solidFill>
                <a:latin typeface="Arial"/>
                <a:cs typeface="Arial"/>
              </a:rPr>
              <a:t>Bigelow,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Branch Chief - Uniform Division</a:t>
            </a:r>
            <a:r>
              <a:rPr dirty="0" sz="1900" spc="18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(Pacific)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Clinton J. </a:t>
            </a:r>
            <a:r>
              <a:rPr dirty="0" sz="1900" spc="-15">
                <a:solidFill>
                  <a:srgbClr val="3A3838"/>
                </a:solidFill>
                <a:latin typeface="Arial"/>
                <a:cs typeface="Arial"/>
              </a:rPr>
              <a:t>Wells,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Division Chief - Support</a:t>
            </a:r>
            <a:r>
              <a:rPr dirty="0" sz="1900" spc="1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Services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900" spc="-10">
                <a:solidFill>
                  <a:srgbClr val="3A3838"/>
                </a:solidFill>
                <a:latin typeface="Arial"/>
                <a:cs typeface="Arial"/>
              </a:rPr>
              <a:t>Phillip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B. Horlings, Branch Chief -</a:t>
            </a:r>
            <a:r>
              <a:rPr dirty="0" sz="1900" spc="10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Media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Andrew Hahn Winz, Branch Chief -</a:t>
            </a:r>
            <a:r>
              <a:rPr dirty="0" sz="1900" spc="6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3A3838"/>
                </a:solidFill>
                <a:latin typeface="Arial"/>
                <a:cs typeface="Arial"/>
              </a:rPr>
              <a:t>Web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Pat </a:t>
            </a:r>
            <a:r>
              <a:rPr dirty="0" sz="1900" spc="-25">
                <a:solidFill>
                  <a:srgbClr val="3A3838"/>
                </a:solidFill>
                <a:latin typeface="Arial"/>
                <a:cs typeface="Arial"/>
              </a:rPr>
              <a:t>Hickey,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Deputy </a:t>
            </a:r>
            <a:r>
              <a:rPr dirty="0" sz="1900" spc="-15">
                <a:solidFill>
                  <a:srgbClr val="3A3838"/>
                </a:solidFill>
                <a:latin typeface="Arial"/>
                <a:cs typeface="Arial"/>
              </a:rPr>
              <a:t>Director,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Human Resources</a:t>
            </a:r>
            <a:r>
              <a:rPr dirty="0" sz="1900" spc="16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Directorate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Robert Holm, Deputy </a:t>
            </a:r>
            <a:r>
              <a:rPr dirty="0" sz="1900" spc="-15">
                <a:solidFill>
                  <a:srgbClr val="3A3838"/>
                </a:solidFill>
                <a:latin typeface="Arial"/>
                <a:cs typeface="Arial"/>
              </a:rPr>
              <a:t>Director, Training</a:t>
            </a:r>
            <a:r>
              <a:rPr dirty="0" sz="1900" spc="9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Directorate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Ralph </a:t>
            </a:r>
            <a:r>
              <a:rPr dirty="0" sz="1900" spc="-25">
                <a:solidFill>
                  <a:srgbClr val="3A3838"/>
                </a:solidFill>
                <a:latin typeface="Arial"/>
                <a:cs typeface="Arial"/>
              </a:rPr>
              <a:t>Tomlinson, </a:t>
            </a:r>
            <a:r>
              <a:rPr dirty="0" sz="1900" spc="-15">
                <a:solidFill>
                  <a:srgbClr val="3A3838"/>
                </a:solidFill>
                <a:latin typeface="Arial"/>
                <a:cs typeface="Arial"/>
              </a:rPr>
              <a:t>Director, Training</a:t>
            </a:r>
            <a:r>
              <a:rPr dirty="0" sz="1900" spc="9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Directorate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COMO Robert Smekta, </a:t>
            </a:r>
            <a:r>
              <a:rPr dirty="0" sz="1900" spc="-15">
                <a:solidFill>
                  <a:srgbClr val="3A3838"/>
                </a:solidFill>
                <a:latin typeface="Arial"/>
                <a:cs typeface="Arial"/>
              </a:rPr>
              <a:t>Director,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Human Resources</a:t>
            </a:r>
            <a:r>
              <a:rPr dirty="0" sz="1900" spc="15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Directorate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COMO Daren </a:t>
            </a:r>
            <a:r>
              <a:rPr dirty="0" sz="1900" spc="-10">
                <a:solidFill>
                  <a:srgbClr val="3A3838"/>
                </a:solidFill>
                <a:latin typeface="Arial"/>
                <a:cs typeface="Arial"/>
              </a:rPr>
              <a:t>Lewis,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Assistant National Commodore -</a:t>
            </a:r>
            <a:r>
              <a:rPr dirty="0" sz="1900" spc="8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IT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COMO Dale Fajardo, Assistant National Commodore -</a:t>
            </a:r>
            <a:r>
              <a:rPr dirty="0" sz="1900" spc="4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3A3838"/>
                </a:solidFill>
                <a:latin typeface="Arial"/>
                <a:cs typeface="Arial"/>
              </a:rPr>
              <a:t>FORCECOM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65652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Garrison </a:t>
            </a:r>
            <a:r>
              <a:rPr dirty="0" sz="4000" spc="-10">
                <a:solidFill>
                  <a:srgbClr val="002F66"/>
                </a:solidFill>
              </a:rPr>
              <a:t>Cap </a:t>
            </a:r>
            <a:r>
              <a:rPr dirty="0" sz="4000" spc="-25">
                <a:solidFill>
                  <a:srgbClr val="002F66"/>
                </a:solidFill>
              </a:rPr>
              <a:t>Wear</a:t>
            </a:r>
            <a:r>
              <a:rPr dirty="0" sz="4000" spc="2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Changes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9407" y="1603527"/>
            <a:ext cx="11286490" cy="352107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952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Garrison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Cap may be worn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optionally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with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Service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Dress Blue  (SDB)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 unless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Combination Cap is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otherwise</a:t>
            </a:r>
            <a:r>
              <a:rPr dirty="0" sz="2800" spc="11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prescribed</a:t>
            </a:r>
            <a:endParaRPr sz="2800">
              <a:latin typeface="Arial"/>
              <a:cs typeface="Arial"/>
            </a:endParaRPr>
          </a:p>
          <a:p>
            <a:pPr algn="just" marL="241300" marR="286385" indent="-228600">
              <a:lnSpc>
                <a:spcPts val="3030"/>
              </a:lnSpc>
              <a:spcBef>
                <a:spcPts val="98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Combination Cap remains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preferred cover for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wear with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the  </a:t>
            </a:r>
            <a:r>
              <a:rPr dirty="0" sz="2800" spc="-10">
                <a:solidFill>
                  <a:srgbClr val="3A3838"/>
                </a:solidFill>
                <a:latin typeface="Arial"/>
                <a:cs typeface="Arial"/>
              </a:rPr>
              <a:t>SDB,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especially for outdoor or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formal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ceremonies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where 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cover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is 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integral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to the</a:t>
            </a:r>
            <a:r>
              <a:rPr dirty="0" sz="2800" spc="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uniform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Commands may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prescribe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when the Combination Cap is</a:t>
            </a:r>
            <a:r>
              <a:rPr dirty="0" sz="2800" spc="165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required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wear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of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Garrison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Cap allows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for greater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flexibility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during travel  and transiting </a:t>
            </a:r>
            <a:r>
              <a:rPr dirty="0" sz="2800" spc="-5">
                <a:solidFill>
                  <a:srgbClr val="3A3838"/>
                </a:solidFill>
                <a:latin typeface="Arial"/>
                <a:cs typeface="Arial"/>
              </a:rPr>
              <a:t>between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indoor and outdoor</a:t>
            </a:r>
            <a:r>
              <a:rPr dirty="0" sz="2800" spc="5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A3838"/>
                </a:solidFill>
                <a:latin typeface="Arial"/>
                <a:cs typeface="Arial"/>
              </a:rPr>
              <a:t>spaces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16" y="812761"/>
            <a:ext cx="90328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F66"/>
                </a:solidFill>
              </a:rPr>
              <a:t>Detailed </a:t>
            </a:r>
            <a:r>
              <a:rPr dirty="0" sz="4000" spc="-10">
                <a:solidFill>
                  <a:srgbClr val="002F66"/>
                </a:solidFill>
              </a:rPr>
              <a:t>Changes </a:t>
            </a:r>
            <a:r>
              <a:rPr dirty="0" sz="4000">
                <a:solidFill>
                  <a:srgbClr val="002F66"/>
                </a:solidFill>
              </a:rPr>
              <a:t>to </a:t>
            </a:r>
            <a:r>
              <a:rPr dirty="0" sz="4000" spc="-5">
                <a:solidFill>
                  <a:srgbClr val="002F66"/>
                </a:solidFill>
              </a:rPr>
              <a:t>Garrison </a:t>
            </a:r>
            <a:r>
              <a:rPr dirty="0" sz="4000" spc="-10">
                <a:solidFill>
                  <a:srgbClr val="002F66"/>
                </a:solidFill>
              </a:rPr>
              <a:t>Cap</a:t>
            </a:r>
            <a:r>
              <a:rPr dirty="0" sz="4000" spc="70">
                <a:solidFill>
                  <a:srgbClr val="002F66"/>
                </a:solidFill>
              </a:rPr>
              <a:t> </a:t>
            </a:r>
            <a:r>
              <a:rPr dirty="0" sz="4000" spc="-10">
                <a:solidFill>
                  <a:srgbClr val="002F66"/>
                </a:solidFill>
              </a:rPr>
              <a:t>wear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498838" y="1597361"/>
            <a:ext cx="7188231" cy="4719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5"/>
              <a:t>Reviewed, DIR-T</a:t>
            </a:r>
            <a:r>
              <a:rPr dirty="0" spc="-80"/>
              <a:t> </a:t>
            </a:r>
            <a:r>
              <a:rPr dirty="0" spc="-5"/>
              <a:t>USCGAUX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  <p:transition spd="fast">
    <p:fade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Daren Lewis</dc:creator>
  <dc:title>PowerPoint Presentation</dc:title>
  <dcterms:created xsi:type="dcterms:W3CDTF">2018-03-26T20:03:06Z</dcterms:created>
  <dcterms:modified xsi:type="dcterms:W3CDTF">2018-03-26T20:03:06Z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2015-07-13T00:00:00Z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2018-03-26T00:00:00Z</vt:filetime>
  </property>
</Properties>
</file>